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Lato" panose="020F0502020204030203" pitchFamily="34" charset="0"/>
      <p:regular r:id="rId18"/>
      <p:bold r:id="rId19"/>
      <p:italic r:id="rId20"/>
      <p:boldItalic r:id="rId21"/>
    </p:embeddedFont>
    <p:embeddedFont>
      <p:font typeface="Raleway" pitchFamily="2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400" y="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2a1828ab15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2a1828ab15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solidFill>
                  <a:schemeClr val="dk1"/>
                </a:solidFill>
                <a:highlight>
                  <a:srgbClr val="FFFFFF"/>
                </a:highlight>
              </a:rPr>
              <a:t>Permutatie: volgorde belangrijk, n!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solidFill>
                  <a:schemeClr val="dk1"/>
                </a:solidFill>
                <a:highlight>
                  <a:srgbClr val="FFFFFF"/>
                </a:highlight>
              </a:rPr>
              <a:t>Variatie: volgorde belangrijk, n! / (n-k)!, merk op: permutatie is variatie met n=k 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solidFill>
                  <a:schemeClr val="dk1"/>
                </a:solidFill>
                <a:highlight>
                  <a:srgbClr val="FFFFFF"/>
                </a:highlight>
              </a:rPr>
              <a:t>Herhalingsvariatie: volgorde belangrijk, met terugleggen, machten 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>
                <a:solidFill>
                  <a:schemeClr val="dk1"/>
                </a:solidFill>
                <a:highlight>
                  <a:srgbClr val="FFFFFF"/>
                </a:highlight>
              </a:rPr>
              <a:t>Combinatie: volgorde niet belangrijk, n boven k </a:t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2a1828ab15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2a1828ab15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Lossen we niet op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Voor de eerste plek heb je 5 mogelijkheden, tweede plek 4, enz.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Het aantal manieren is dan 5*4*3*2*1 = 5!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Kralenketting: begin en eind zitten niet aan elkaar vast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26!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2a1828ab15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2a1828ab15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Lossen we niet op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7*6*5*4*3 = 7!/2!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Uitleg verschil met permutatie (n=k)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2a1828ab15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2a1828ab15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Lossen we niet op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10^2*26^4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2a1828ab15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2a1828ab15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2a1828ab15_4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2a1828ab15_4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Stel een experiment bestaat uit twee handelingen. Handeling 1 op p manieren en handeling q op 2 manieren.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Optellen: wanneer je gevallen van elkaar kan onderscheiden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Vermenigvuldigen: wanneer je keuzes achter elkaar moet maken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Hoeveelheid wegen: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Som: ga ik links, rechts of midden, dus 3 wegen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Vermenigvuldigen: ik heb 3 wegen, daarna kan ik kiezen tussen 2 wegen en daarna weer kiezen tussen 3 wegen, dus 3*2*3 = 18 wegen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Combinatie: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Links of rechts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2bb0b5b445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2bb0b5b445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Combinatoriek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01C9A5-592F-1B17-2C9D-249B5CB6B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Opgave 3*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2D1085D-254B-1062-3D62-494482A1CA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nl-NL" dirty="0"/>
              <a:t>Een pianist bereidt een recital voor dat zal bestaan uit drie klassieke, vier romantische en twee hedendaagse stukken. Op hoeveel manieren kan hij deze pianostukken rangschikken als hij</a:t>
            </a:r>
          </a:p>
          <a:p>
            <a:r>
              <a:rPr lang="nl-NL" dirty="0"/>
              <a:t>Met een klassiek stuk begint en met een hedendaags stuk eindigt?</a:t>
            </a:r>
          </a:p>
        </p:txBody>
      </p:sp>
    </p:spTree>
    <p:extLst>
      <p:ext uri="{BB962C8B-B14F-4D97-AF65-F5344CB8AC3E}">
        <p14:creationId xmlns:p14="http://schemas.microsoft.com/office/powerpoint/2010/main" val="3002956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511B3C-8DA7-E8EE-6AC1-8A22D088E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Opgave 3*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E3D1EEE-CF14-D4CB-3E8A-C7589FC1F9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nl-NL" dirty="0"/>
              <a:t>Een pianist bereidt een recital voor dat zal bestaan uit drie klassieke, vier romantische en twee hedendaagse stukken. Op hoeveel manieren kan hij deze pianostukken rangschikken als hij</a:t>
            </a:r>
          </a:p>
          <a:p>
            <a:r>
              <a:rPr lang="nl-NL" dirty="0"/>
              <a:t>De romantische stukken direct achter elkaar wilt spelen?</a:t>
            </a:r>
          </a:p>
        </p:txBody>
      </p:sp>
    </p:spTree>
    <p:extLst>
      <p:ext uri="{BB962C8B-B14F-4D97-AF65-F5344CB8AC3E}">
        <p14:creationId xmlns:p14="http://schemas.microsoft.com/office/powerpoint/2010/main" val="3364771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F9575F-A945-D4C9-0E4D-B269F4CE4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Opgave 3*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61D2205-91BC-7D1A-D24D-74149FA450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nl-NL" dirty="0"/>
              <a:t>Een pianist bereidt een recital voor dat zal bestaan uit drie klassieke, vier romantische en twee hedendaagse stukken. Op hoeveel manieren kan hij deze pianostukken rangschikken als hij</a:t>
            </a:r>
          </a:p>
          <a:p>
            <a:r>
              <a:rPr lang="nl-NL" dirty="0"/>
              <a:t>De stukken van elk genre direct achter elkaar wilt spelen?</a:t>
            </a:r>
          </a:p>
        </p:txBody>
      </p:sp>
    </p:spTree>
    <p:extLst>
      <p:ext uri="{BB962C8B-B14F-4D97-AF65-F5344CB8AC3E}">
        <p14:creationId xmlns:p14="http://schemas.microsoft.com/office/powerpoint/2010/main" val="2411181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F9575F-A945-D4C9-0E4D-B269F4CE4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Opgave 4*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61D2205-91BC-7D1A-D24D-74149FA450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nl-NL" dirty="0"/>
              <a:t>Uit een klas van 28 leerlingen wordt een basketbalteam van acht spelers samengesteld.</a:t>
            </a:r>
          </a:p>
          <a:p>
            <a:r>
              <a:rPr lang="nl-NL" dirty="0"/>
              <a:t>Hoeveel teams zijn mogelijk?</a:t>
            </a:r>
          </a:p>
        </p:txBody>
      </p:sp>
    </p:spTree>
    <p:extLst>
      <p:ext uri="{BB962C8B-B14F-4D97-AF65-F5344CB8AC3E}">
        <p14:creationId xmlns:p14="http://schemas.microsoft.com/office/powerpoint/2010/main" val="3751902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DBE021-9FEE-5F69-650E-80D06F395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Opgave 4*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D3328C9-104B-5B1A-8E97-A7119939E2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nl-NL" dirty="0"/>
              <a:t>Uit een klas van 28 leerlingen wordt een basketbalteam van acht spelers samengesteld.</a:t>
            </a:r>
          </a:p>
          <a:p>
            <a:r>
              <a:rPr lang="nl-NL" dirty="0"/>
              <a:t>Op hoeveel manieren kunnen de acht spelers in een rij staan?</a:t>
            </a:r>
          </a:p>
        </p:txBody>
      </p:sp>
    </p:spTree>
    <p:extLst>
      <p:ext uri="{BB962C8B-B14F-4D97-AF65-F5344CB8AC3E}">
        <p14:creationId xmlns:p14="http://schemas.microsoft.com/office/powerpoint/2010/main" val="924455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F1F2B0-DE79-386F-4FFE-930732194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Opgave 4*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604BE1E-EF06-14B7-5B1B-676270638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6050" indent="0">
              <a:buNone/>
            </a:pPr>
            <a:r>
              <a:rPr lang="nl-NL" dirty="0"/>
              <a:t>Uit een klas van 28 leerlingen wordt een basketbalteam van acht spelers samengesteld.</a:t>
            </a:r>
          </a:p>
          <a:p>
            <a:r>
              <a:rPr lang="nl-NL" dirty="0"/>
              <a:t>Bij basketbal staan per team vijf spelers in het veld. Op hoeveel manieren kan de coach met de acht teamleden de vijf posities in het veld vullen?</a:t>
            </a:r>
          </a:p>
        </p:txBody>
      </p:sp>
    </p:spTree>
    <p:extLst>
      <p:ext uri="{BB962C8B-B14F-4D97-AF65-F5344CB8AC3E}">
        <p14:creationId xmlns:p14="http://schemas.microsoft.com/office/powerpoint/2010/main" val="9439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Onderdelen</a:t>
            </a:r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Permutatie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Variatie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Herhalingsvariatie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Combinatie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Permutatie</a:t>
            </a:r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Volgorde is belangrijk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Zonder terugleggen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Formule: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Voorbeeld: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Hoeveel kralenkettingen kun je maken met 5 verschillend gekleurde kralen?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nl"/>
              <a:t>Op hoeveel manieren kun je het alfabet rangschikken? </a:t>
            </a:r>
            <a:endParaRPr/>
          </a:p>
        </p:txBody>
      </p:sp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7175" y="2756275"/>
            <a:ext cx="275825" cy="262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Variatie</a:t>
            </a:r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30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Volgorde is belangrijk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Zonder terugleggen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Formule: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Voorbeeld: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Hoeveel verschillende kralenkettingen van lengte 5 kun je maken met 7 verschillend gekleurde kralen?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07" name="Google Shape;107;p16"/>
          <p:cNvPicPr preferRelativeResize="0"/>
          <p:nvPr/>
        </p:nvPicPr>
        <p:blipFill rotWithShape="1">
          <a:blip r:embed="rId3">
            <a:alphaModFix/>
          </a:blip>
          <a:srcRect r="-32573" b="-32573"/>
          <a:stretch/>
        </p:blipFill>
        <p:spPr>
          <a:xfrm>
            <a:off x="2045599" y="2755725"/>
            <a:ext cx="1563875" cy="106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Herhalingsvariatie</a:t>
            </a:r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729450" y="1910100"/>
            <a:ext cx="7604700" cy="268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Volgorde is belangrijk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Met terugleggen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Formule: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Voorbeeld: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Stel een nummerbord bestaat uit twee cijfers - twee letters - twee letters.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nl"/>
              <a:t>Hoeveel verschillende nummerborden kun je maken?</a:t>
            </a:r>
            <a:endParaRPr/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3175" y="2711250"/>
            <a:ext cx="375950" cy="35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Combinatie</a:t>
            </a:r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92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Volgorde is niet belangrijk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Zonder terugleggen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Formule: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Voorbeeld: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nl"/>
              <a:t>Uit een groep van 30 leerlingen worden er 4 gekozen om corvee te doen. Hoeveel viertallen zijn er mogelijk?</a:t>
            </a:r>
            <a:endParaRPr/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9550" y="2873225"/>
            <a:ext cx="2418101" cy="76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Optellen of vermenigvuldigen?</a:t>
            </a:r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body" idx="1"/>
          </p:nvPr>
        </p:nvSpPr>
        <p:spPr>
          <a:xfrm>
            <a:off x="729450" y="1910125"/>
            <a:ext cx="7556700" cy="38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Vermenigvuldigen:</a:t>
            </a:r>
            <a:endParaRPr/>
          </a:p>
          <a:p>
            <a:pPr marL="457200" lvl="0" indent="-311150" algn="l" rtl="0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‘En’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Optellen: </a:t>
            </a:r>
            <a:endParaRPr/>
          </a:p>
          <a:p>
            <a:pPr marL="457200" lvl="0" indent="-311150" algn="l" rtl="0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nl"/>
              <a:t>‘Of’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Voorbeeld: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/>
              <a:t>Er staan 9 Engelse, 5 Duitse en 3 Franse series op Disney+. Op hoeveel manieren kan je eerst een Engelse serie kijken en daarna een Duitse of Franse serie?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Opgavenbundel</a:t>
            </a:r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5BDFE-D2FB-4AE3-5734-F85F700DE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650" y="1279179"/>
            <a:ext cx="7688700" cy="535200"/>
          </a:xfrm>
        </p:spPr>
        <p:txBody>
          <a:bodyPr>
            <a:normAutofit fontScale="90000"/>
          </a:bodyPr>
          <a:lstStyle/>
          <a:p>
            <a:r>
              <a:rPr lang="nl-NL" dirty="0"/>
              <a:t>Samengevat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9AE2F5-3BFA-D716-5308-C7AE4B4E7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7650" y="1763192"/>
            <a:ext cx="7688700" cy="2261100"/>
          </a:xfrm>
        </p:spPr>
        <p:txBody>
          <a:bodyPr>
            <a:noAutofit/>
          </a:bodyPr>
          <a:lstStyle/>
          <a:p>
            <a:r>
              <a:rPr lang="nl-NL" sz="1800" dirty="0"/>
              <a:t>Permutatie</a:t>
            </a:r>
          </a:p>
          <a:p>
            <a:pPr lvl="1"/>
            <a:r>
              <a:rPr lang="nl-NL" sz="1800" dirty="0"/>
              <a:t>Zonder herhaling, volgorde is belangrijk</a:t>
            </a:r>
          </a:p>
          <a:p>
            <a:r>
              <a:rPr lang="nl-NL" sz="1800" dirty="0"/>
              <a:t>Variatie</a:t>
            </a:r>
          </a:p>
          <a:p>
            <a:pPr lvl="1"/>
            <a:r>
              <a:rPr lang="nl-NL" sz="1800" dirty="0"/>
              <a:t>Zonder herhaling, volgorde is belangrijk</a:t>
            </a:r>
          </a:p>
          <a:p>
            <a:r>
              <a:rPr lang="nl-NL" sz="1800" dirty="0"/>
              <a:t>Herhalingsvariatie</a:t>
            </a:r>
          </a:p>
          <a:p>
            <a:pPr lvl="1"/>
            <a:r>
              <a:rPr lang="nl-NL" sz="1800" dirty="0"/>
              <a:t>Met herhaling, volgorde is belangrijk</a:t>
            </a:r>
          </a:p>
          <a:p>
            <a:r>
              <a:rPr lang="nl-NL" sz="1800" dirty="0"/>
              <a:t>Combinatie</a:t>
            </a:r>
          </a:p>
          <a:p>
            <a:pPr lvl="1"/>
            <a:r>
              <a:rPr lang="nl-NL" sz="1800" dirty="0"/>
              <a:t>Zonder herhaling, volgorde is niet belangrijk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C9DEC53-A43E-5B48-5DE9-C44501AC5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886" y="1993780"/>
            <a:ext cx="274344" cy="26215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21DE70B-B055-0EC7-D81E-FB491D0FE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6464" y="2414974"/>
            <a:ext cx="1382681" cy="94519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3595770-890D-59E3-207A-1761810A0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464" y="3237399"/>
            <a:ext cx="377985" cy="35359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ACE2549-E826-8077-CE3D-477FA3AA0C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6714" y="3755000"/>
            <a:ext cx="1696963" cy="53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24620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Office PowerPoint</Application>
  <PresentationFormat>Diavoorstelling (16:9)</PresentationFormat>
  <Paragraphs>98</Paragraphs>
  <Slides>15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Lato</vt:lpstr>
      <vt:lpstr>Arial</vt:lpstr>
      <vt:lpstr>Raleway</vt:lpstr>
      <vt:lpstr>Streamline</vt:lpstr>
      <vt:lpstr>Combinatoriek </vt:lpstr>
      <vt:lpstr>Onderdelen</vt:lpstr>
      <vt:lpstr>Permutatie</vt:lpstr>
      <vt:lpstr>Variatie</vt:lpstr>
      <vt:lpstr>Herhalingsvariatie</vt:lpstr>
      <vt:lpstr>Combinatie</vt:lpstr>
      <vt:lpstr>Optellen of vermenigvuldigen?</vt:lpstr>
      <vt:lpstr>Opgavenbundel</vt:lpstr>
      <vt:lpstr>Samengevat</vt:lpstr>
      <vt:lpstr>Opgave 3*</vt:lpstr>
      <vt:lpstr>Opgave 3*</vt:lpstr>
      <vt:lpstr>Opgave 3*</vt:lpstr>
      <vt:lpstr>Opgave 4*</vt:lpstr>
      <vt:lpstr>Opgave 4*</vt:lpstr>
      <vt:lpstr>Opgave 4*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Combinatoriek </dc:title>
  <cp:lastModifiedBy>Kroft, M. van der</cp:lastModifiedBy>
  <cp:revision>1</cp:revision>
  <dcterms:modified xsi:type="dcterms:W3CDTF">2023-04-11T08:58:20Z</dcterms:modified>
</cp:coreProperties>
</file>