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6" r:id="rId2"/>
    <p:sldId id="310" r:id="rId3"/>
    <p:sldId id="306" r:id="rId4"/>
    <p:sldId id="259" r:id="rId5"/>
    <p:sldId id="311" r:id="rId6"/>
    <p:sldId id="270" r:id="rId7"/>
    <p:sldId id="278" r:id="rId8"/>
    <p:sldId id="312" r:id="rId9"/>
    <p:sldId id="309" r:id="rId10"/>
    <p:sldId id="257" r:id="rId11"/>
    <p:sldId id="313" r:id="rId12"/>
    <p:sldId id="314" r:id="rId13"/>
    <p:sldId id="282" r:id="rId14"/>
    <p:sldId id="315" r:id="rId15"/>
    <p:sldId id="316" r:id="rId16"/>
    <p:sldId id="317" r:id="rId17"/>
    <p:sldId id="318" r:id="rId18"/>
    <p:sldId id="319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9" autoAdjust="0"/>
    <p:restoredTop sz="94660"/>
  </p:normalViewPr>
  <p:slideViewPr>
    <p:cSldViewPr snapToGrid="0">
      <p:cViewPr varScale="1">
        <p:scale>
          <a:sx n="71" d="100"/>
          <a:sy n="71" d="100"/>
        </p:scale>
        <p:origin x="247" y="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C50FC8-0DC9-4F5E-8E24-30EABFE043A5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9E110A-9783-4106-B131-542167458E9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94602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>
          <a:extLst>
            <a:ext uri="{FF2B5EF4-FFF2-40B4-BE49-F238E27FC236}">
              <a16:creationId xmlns:a16="http://schemas.microsoft.com/office/drawing/2014/main" id="{E52CAF39-4AF2-94E7-CCD2-7B6794D7AE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deb7f63778_0_12:notes">
            <a:extLst>
              <a:ext uri="{FF2B5EF4-FFF2-40B4-BE49-F238E27FC236}">
                <a16:creationId xmlns:a16="http://schemas.microsoft.com/office/drawing/2014/main" id="{EF0A1F57-446D-65C9-0100-E75FE076C83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deb7f63778_0_12:notes">
            <a:extLst>
              <a:ext uri="{FF2B5EF4-FFF2-40B4-BE49-F238E27FC236}">
                <a16:creationId xmlns:a16="http://schemas.microsoft.com/office/drawing/2014/main" id="{E67943AD-6BAF-95BB-4FA6-6C897656E0A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3028759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>
          <a:extLst>
            <a:ext uri="{FF2B5EF4-FFF2-40B4-BE49-F238E27FC236}">
              <a16:creationId xmlns:a16="http://schemas.microsoft.com/office/drawing/2014/main" id="{CB6835F4-0421-26BA-FA1A-A50E3C95835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2deb7f63778_0_337:notes">
            <a:extLst>
              <a:ext uri="{FF2B5EF4-FFF2-40B4-BE49-F238E27FC236}">
                <a16:creationId xmlns:a16="http://schemas.microsoft.com/office/drawing/2014/main" id="{2D6E4AF9-8EC2-7A40-AD1A-68CC2AB2C58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2deb7f63778_0_337:notes">
            <a:extLst>
              <a:ext uri="{FF2B5EF4-FFF2-40B4-BE49-F238E27FC236}">
                <a16:creationId xmlns:a16="http://schemas.microsoft.com/office/drawing/2014/main" id="{B7843679-A885-8958-DE01-33F8F67B8F9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7349311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>
          <a:extLst>
            <a:ext uri="{FF2B5EF4-FFF2-40B4-BE49-F238E27FC236}">
              <a16:creationId xmlns:a16="http://schemas.microsoft.com/office/drawing/2014/main" id="{3E734B34-AEDD-CF9B-BA82-F51D84505B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2deb7f63778_0_337:notes">
            <a:extLst>
              <a:ext uri="{FF2B5EF4-FFF2-40B4-BE49-F238E27FC236}">
                <a16:creationId xmlns:a16="http://schemas.microsoft.com/office/drawing/2014/main" id="{2A70E78F-58B7-2305-5B9D-8BDA4D5BC1D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2deb7f63778_0_337:notes">
            <a:extLst>
              <a:ext uri="{FF2B5EF4-FFF2-40B4-BE49-F238E27FC236}">
                <a16:creationId xmlns:a16="http://schemas.microsoft.com/office/drawing/2014/main" id="{82F29E1E-8D7D-D444-7015-6698FB66F64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9181023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deb7f63801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2deb7f63801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>
          <a:extLst>
            <a:ext uri="{FF2B5EF4-FFF2-40B4-BE49-F238E27FC236}">
              <a16:creationId xmlns:a16="http://schemas.microsoft.com/office/drawing/2014/main" id="{84993163-3782-0D15-CF73-C3B43D50296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2deb7f63778_0_337:notes">
            <a:extLst>
              <a:ext uri="{FF2B5EF4-FFF2-40B4-BE49-F238E27FC236}">
                <a16:creationId xmlns:a16="http://schemas.microsoft.com/office/drawing/2014/main" id="{75D50585-904F-877F-829B-2B4C3821FA5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2deb7f63778_0_337:notes">
            <a:extLst>
              <a:ext uri="{FF2B5EF4-FFF2-40B4-BE49-F238E27FC236}">
                <a16:creationId xmlns:a16="http://schemas.microsoft.com/office/drawing/2014/main" id="{55435D04-DD0C-A953-299D-75EB7EB739A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1118904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>
          <a:extLst>
            <a:ext uri="{FF2B5EF4-FFF2-40B4-BE49-F238E27FC236}">
              <a16:creationId xmlns:a16="http://schemas.microsoft.com/office/drawing/2014/main" id="{E865A4A8-3E70-20D1-006E-536DC042FA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2deb7f63778_0_337:notes">
            <a:extLst>
              <a:ext uri="{FF2B5EF4-FFF2-40B4-BE49-F238E27FC236}">
                <a16:creationId xmlns:a16="http://schemas.microsoft.com/office/drawing/2014/main" id="{7D5BA213-A1D6-8B7B-4F30-B9ECAFA8C3D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2deb7f63778_0_337:notes">
            <a:extLst>
              <a:ext uri="{FF2B5EF4-FFF2-40B4-BE49-F238E27FC236}">
                <a16:creationId xmlns:a16="http://schemas.microsoft.com/office/drawing/2014/main" id="{12E2EBE9-6428-4D36-9FFC-FEF78D69A03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6077146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>
          <a:extLst>
            <a:ext uri="{FF2B5EF4-FFF2-40B4-BE49-F238E27FC236}">
              <a16:creationId xmlns:a16="http://schemas.microsoft.com/office/drawing/2014/main" id="{F586D5C8-D486-7EBE-1E6A-92192BA3DD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2deb7f63778_0_337:notes">
            <a:extLst>
              <a:ext uri="{FF2B5EF4-FFF2-40B4-BE49-F238E27FC236}">
                <a16:creationId xmlns:a16="http://schemas.microsoft.com/office/drawing/2014/main" id="{7B41900D-D696-CBD7-045B-C7A2323BDB0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2deb7f63778_0_337:notes">
            <a:extLst>
              <a:ext uri="{FF2B5EF4-FFF2-40B4-BE49-F238E27FC236}">
                <a16:creationId xmlns:a16="http://schemas.microsoft.com/office/drawing/2014/main" id="{542E7839-9062-588D-9D5F-F948CC8DA82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0726208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>
          <a:extLst>
            <a:ext uri="{FF2B5EF4-FFF2-40B4-BE49-F238E27FC236}">
              <a16:creationId xmlns:a16="http://schemas.microsoft.com/office/drawing/2014/main" id="{86535C45-E3EB-BDF2-0D79-E0ADF360C6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2deb7f63778_0_337:notes">
            <a:extLst>
              <a:ext uri="{FF2B5EF4-FFF2-40B4-BE49-F238E27FC236}">
                <a16:creationId xmlns:a16="http://schemas.microsoft.com/office/drawing/2014/main" id="{BD243AC7-D8AD-BBBE-63CD-0A84DBC77CD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2deb7f63778_0_337:notes">
            <a:extLst>
              <a:ext uri="{FF2B5EF4-FFF2-40B4-BE49-F238E27FC236}">
                <a16:creationId xmlns:a16="http://schemas.microsoft.com/office/drawing/2014/main" id="{FA887D15-8FE7-C116-84D3-0DC8D9CC078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07678330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>
          <a:extLst>
            <a:ext uri="{FF2B5EF4-FFF2-40B4-BE49-F238E27FC236}">
              <a16:creationId xmlns:a16="http://schemas.microsoft.com/office/drawing/2014/main" id="{4BBDBB46-7D24-7E3B-2B15-E194D5817C2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deb7f63801_0_22:notes">
            <a:extLst>
              <a:ext uri="{FF2B5EF4-FFF2-40B4-BE49-F238E27FC236}">
                <a16:creationId xmlns:a16="http://schemas.microsoft.com/office/drawing/2014/main" id="{06E0D4F3-4CEF-947F-C530-2C78FB6C46A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2deb7f63801_0_22:notes">
            <a:extLst>
              <a:ext uri="{FF2B5EF4-FFF2-40B4-BE49-F238E27FC236}">
                <a16:creationId xmlns:a16="http://schemas.microsoft.com/office/drawing/2014/main" id="{0306852C-B6CB-9A1A-964F-45BD1A884E1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516334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>
          <a:extLst>
            <a:ext uri="{FF2B5EF4-FFF2-40B4-BE49-F238E27FC236}">
              <a16:creationId xmlns:a16="http://schemas.microsoft.com/office/drawing/2014/main" id="{E6E656F1-630B-F817-9B3B-B9548FF7F2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deb7f63778_0_0:notes">
            <a:extLst>
              <a:ext uri="{FF2B5EF4-FFF2-40B4-BE49-F238E27FC236}">
                <a16:creationId xmlns:a16="http://schemas.microsoft.com/office/drawing/2014/main" id="{2679EEE8-A3B3-8BEF-0360-2769C81560A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deb7f63778_0_0:notes">
            <a:extLst>
              <a:ext uri="{FF2B5EF4-FFF2-40B4-BE49-F238E27FC236}">
                <a16:creationId xmlns:a16="http://schemas.microsoft.com/office/drawing/2014/main" id="{5EDDB880-77E7-6001-610A-19C5C4A9DA2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8717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deb7f6377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deb7f63778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>
          <a:extLst>
            <a:ext uri="{FF2B5EF4-FFF2-40B4-BE49-F238E27FC236}">
              <a16:creationId xmlns:a16="http://schemas.microsoft.com/office/drawing/2014/main" id="{7EA52D17-4FE9-6769-9323-0FC7D06C42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deb7f63778_0_12:notes">
            <a:extLst>
              <a:ext uri="{FF2B5EF4-FFF2-40B4-BE49-F238E27FC236}">
                <a16:creationId xmlns:a16="http://schemas.microsoft.com/office/drawing/2014/main" id="{AA17581E-5CBC-CFD6-8626-7D5311C30FF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deb7f63778_0_12:notes">
            <a:extLst>
              <a:ext uri="{FF2B5EF4-FFF2-40B4-BE49-F238E27FC236}">
                <a16:creationId xmlns:a16="http://schemas.microsoft.com/office/drawing/2014/main" id="{BEC73B2A-5B4F-6B57-9ABA-6A5359A4C02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553128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2deb7f63778_0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2deb7f63778_0_1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2deb7f63778_0_3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2deb7f63778_0_3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>
          <a:extLst>
            <a:ext uri="{FF2B5EF4-FFF2-40B4-BE49-F238E27FC236}">
              <a16:creationId xmlns:a16="http://schemas.microsoft.com/office/drawing/2014/main" id="{87EDE6E5-A8D2-6CCA-F877-1401805547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2deb7f63778_0_307:notes">
            <a:extLst>
              <a:ext uri="{FF2B5EF4-FFF2-40B4-BE49-F238E27FC236}">
                <a16:creationId xmlns:a16="http://schemas.microsoft.com/office/drawing/2014/main" id="{B6FEB756-40F3-1C5C-1BF6-1BBDDC6645D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2deb7f63778_0_307:notes">
            <a:extLst>
              <a:ext uri="{FF2B5EF4-FFF2-40B4-BE49-F238E27FC236}">
                <a16:creationId xmlns:a16="http://schemas.microsoft.com/office/drawing/2014/main" id="{4A190603-C5B0-7249-788D-DE4F22978BD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739625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>
          <a:extLst>
            <a:ext uri="{FF2B5EF4-FFF2-40B4-BE49-F238E27FC236}">
              <a16:creationId xmlns:a16="http://schemas.microsoft.com/office/drawing/2014/main" id="{87BE1F7C-C3D3-AE47-CB4F-99B6AB476C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2deb7f63778_0_337:notes">
            <a:extLst>
              <a:ext uri="{FF2B5EF4-FFF2-40B4-BE49-F238E27FC236}">
                <a16:creationId xmlns:a16="http://schemas.microsoft.com/office/drawing/2014/main" id="{9102B2E3-CF4F-7F37-735A-2EFFBFC283D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2deb7f63778_0_337:notes">
            <a:extLst>
              <a:ext uri="{FF2B5EF4-FFF2-40B4-BE49-F238E27FC236}">
                <a16:creationId xmlns:a16="http://schemas.microsoft.com/office/drawing/2014/main" id="{4F425000-F8F8-AA0D-0346-73084DA80B3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94501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deb7f6377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deb7f6377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DE6D-3B28-4FB6-A46A-74C2029BE76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AD5-1DB4-4AB2-9374-C2880305B0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1312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DE6D-3B28-4FB6-A46A-74C2029BE76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AD5-1DB4-4AB2-9374-C2880305B0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15431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DE6D-3B28-4FB6-A46A-74C2029BE76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AD5-1DB4-4AB2-9374-C2880305B05D}" type="slidenum">
              <a:rPr lang="nl-NL" smtClean="0"/>
              <a:t>‹nr.›</a:t>
            </a:fld>
            <a:endParaRPr lang="nl-NL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917288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DE6D-3B28-4FB6-A46A-74C2029BE76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AD5-1DB4-4AB2-9374-C2880305B0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7541741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DE6D-3B28-4FB6-A46A-74C2029BE76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AD5-1DB4-4AB2-9374-C2880305B05D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456383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DE6D-3B28-4FB6-A46A-74C2029BE76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AD5-1DB4-4AB2-9374-C2880305B0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50768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DE6D-3B28-4FB6-A46A-74C2029BE76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AD5-1DB4-4AB2-9374-C2880305B0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6665635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DE6D-3B28-4FB6-A46A-74C2029BE76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AD5-1DB4-4AB2-9374-C2880305B0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900194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086191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65811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DE6D-3B28-4FB6-A46A-74C2029BE76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AD5-1DB4-4AB2-9374-C2880305B0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5584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DE6D-3B28-4FB6-A46A-74C2029BE76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AD5-1DB4-4AB2-9374-C2880305B0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177063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DE6D-3B28-4FB6-A46A-74C2029BE76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AD5-1DB4-4AB2-9374-C2880305B0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78322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DE6D-3B28-4FB6-A46A-74C2029BE76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AD5-1DB4-4AB2-9374-C2880305B0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774775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DE6D-3B28-4FB6-A46A-74C2029BE76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AD5-1DB4-4AB2-9374-C2880305B0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902555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DE6D-3B28-4FB6-A46A-74C2029BE76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AD5-1DB4-4AB2-9374-C2880305B0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34425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DE6D-3B28-4FB6-A46A-74C2029BE76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AD5-1DB4-4AB2-9374-C2880305B0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0381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56DE6D-3B28-4FB6-A46A-74C2029BE76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52CAD5-1DB4-4AB2-9374-C2880305B0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87229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56DE6D-3B28-4FB6-A46A-74C2029BE76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A752CAD5-1DB4-4AB2-9374-C2880305B05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3498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8" r:id="rId17"/>
    <p:sldLayoutId id="214748367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8.png"/><Relationship Id="rId4" Type="http://schemas.openxmlformats.org/officeDocument/2006/relationships/image" Target="../media/image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20.png"/><Relationship Id="rId5" Type="http://schemas.openxmlformats.org/officeDocument/2006/relationships/image" Target="../media/image18.png"/><Relationship Id="rId4" Type="http://schemas.openxmlformats.org/officeDocument/2006/relationships/image" Target="../media/image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18.png"/><Relationship Id="rId4" Type="http://schemas.openxmlformats.org/officeDocument/2006/relationships/image" Target="../media/image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6.png"/><Relationship Id="rId11" Type="http://schemas.openxmlformats.org/officeDocument/2006/relationships/image" Target="../media/image13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828ACF2-512D-D7A8-19A6-0B1123C2570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87518" y="2441986"/>
            <a:ext cx="7766936" cy="2442568"/>
          </a:xfrm>
        </p:spPr>
        <p:txBody>
          <a:bodyPr/>
          <a:lstStyle/>
          <a:p>
            <a:pPr algn="ctr"/>
            <a:r>
              <a:rPr lang="en-GB" dirty="0"/>
              <a:t>De </a:t>
            </a:r>
            <a:r>
              <a:rPr lang="en-GB" dirty="0" err="1"/>
              <a:t>wiskunde</a:t>
            </a:r>
            <a:r>
              <a:rPr lang="en-GB" dirty="0"/>
              <a:t> achter AI – </a:t>
            </a:r>
            <a:r>
              <a:rPr lang="en-GB" sz="4800" dirty="0">
                <a:solidFill>
                  <a:schemeClr val="accent1">
                    <a:lumMod val="75000"/>
                  </a:schemeClr>
                </a:solidFill>
              </a:rPr>
              <a:t>Cost-</a:t>
            </a:r>
            <a:r>
              <a:rPr lang="en-GB" sz="4800" dirty="0" err="1">
                <a:solidFill>
                  <a:schemeClr val="accent1">
                    <a:lumMod val="75000"/>
                  </a:schemeClr>
                </a:solidFill>
              </a:rPr>
              <a:t>functie</a:t>
            </a:r>
            <a:r>
              <a:rPr lang="en-GB" sz="4800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GB" sz="4800" dirty="0" err="1">
                <a:solidFill>
                  <a:schemeClr val="accent1">
                    <a:lumMod val="75000"/>
                  </a:schemeClr>
                </a:solidFill>
              </a:rPr>
              <a:t>en</a:t>
            </a:r>
            <a:r>
              <a:rPr lang="en-GB" sz="4800" dirty="0">
                <a:solidFill>
                  <a:schemeClr val="accent1">
                    <a:lumMod val="75000"/>
                  </a:schemeClr>
                </a:solidFill>
              </a:rPr>
              <a:t> het </a:t>
            </a:r>
            <a:r>
              <a:rPr lang="nl-NL" sz="4800" dirty="0" err="1">
                <a:solidFill>
                  <a:schemeClr val="accent1">
                    <a:lumMod val="75000"/>
                  </a:schemeClr>
                </a:solidFill>
              </a:rPr>
              <a:t>backpropagation</a:t>
            </a:r>
            <a:r>
              <a:rPr lang="nl-NL" sz="4800" dirty="0">
                <a:solidFill>
                  <a:schemeClr val="accent1">
                    <a:lumMod val="75000"/>
                  </a:schemeClr>
                </a:solidFill>
              </a:rPr>
              <a:t>-algoritme</a:t>
            </a:r>
            <a:endParaRPr lang="nl-NL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Google Shape;78;p16" descr="logo-uva - groeidocument.nl">
            <a:extLst>
              <a:ext uri="{FF2B5EF4-FFF2-40B4-BE49-F238E27FC236}">
                <a16:creationId xmlns:a16="http://schemas.microsoft.com/office/drawing/2014/main" id="{107E8FEE-CCEB-9DEE-4DB5-3718370814BC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7517218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474851" y="1772903"/>
            <a:ext cx="8490400" cy="54544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r>
              <a:rPr lang="nl" dirty="0"/>
              <a:t>De cost-functie en backpropagation</a:t>
            </a:r>
            <a:endParaRPr dirty="0"/>
          </a:p>
        </p:txBody>
      </p:sp>
      <p:pic>
        <p:nvPicPr>
          <p:cNvPr id="62" name="Google Shape;62;p14" descr="logo-uva - groeidocument.n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6B6711EF-A7AF-94BF-B93B-0E0F7DEA1A8A}"/>
              </a:ext>
            </a:extLst>
          </p:cNvPr>
          <p:cNvSpPr txBox="1"/>
          <p:nvPr/>
        </p:nvSpPr>
        <p:spPr>
          <a:xfrm>
            <a:off x="704427" y="3251201"/>
            <a:ext cx="1934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chemeClr val="accent1"/>
                </a:solidFill>
              </a:rPr>
              <a:t>Vandaag: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>
          <a:extLst>
            <a:ext uri="{FF2B5EF4-FFF2-40B4-BE49-F238E27FC236}">
              <a16:creationId xmlns:a16="http://schemas.microsoft.com/office/drawing/2014/main" id="{0EA983E1-0E60-EE93-8219-2A3D0924FEF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7">
            <a:extLst>
              <a:ext uri="{FF2B5EF4-FFF2-40B4-BE49-F238E27FC236}">
                <a16:creationId xmlns:a16="http://schemas.microsoft.com/office/drawing/2014/main" id="{086156B7-ABB7-3AF7-8881-7004A207823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-NL" dirty="0"/>
              <a:t> De </a:t>
            </a:r>
            <a:r>
              <a:rPr lang="nl-NL" dirty="0" err="1"/>
              <a:t>cost</a:t>
            </a:r>
            <a:r>
              <a:rPr lang="nl-NL" dirty="0"/>
              <a:t>-functie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1" name="Google Shape;421;p37">
                <a:extLst>
                  <a:ext uri="{FF2B5EF4-FFF2-40B4-BE49-F238E27FC236}">
                    <a16:creationId xmlns:a16="http://schemas.microsoft.com/office/drawing/2014/main" id="{7D3C471D-95E5-FC6A-0121-B96F1AA299BD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600" y="1536633"/>
                <a:ext cx="9073840" cy="4555200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rmAutofit/>
              </a:bodyPr>
              <a:lstStyle/>
              <a:p>
                <a:pPr>
                  <a:buFont typeface="Wingdings" panose="05000000000000000000" pitchFamily="2" charset="2"/>
                  <a:buChar char="v"/>
                </a:pPr>
                <a:r>
                  <a:rPr lang="nl-NL" dirty="0"/>
                  <a:t>Vertelt ons hoe goed het neurale netwerk werkt.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nl-NL" dirty="0"/>
                  <a:t>Vergelijkt een output van het netwerk,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𝑎</m:t>
                    </m:r>
                  </m:oMath>
                </a14:m>
                <a:r>
                  <a:rPr lang="nl-NL" dirty="0"/>
                  <a:t>, met de juiste output,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nl-NL" dirty="0"/>
                  <a:t>.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GB" dirty="0"/>
                  <a:t>Cost-</a:t>
                </a:r>
                <a:r>
                  <a:rPr lang="en-GB" dirty="0" err="1"/>
                  <a:t>functie</a:t>
                </a:r>
                <a:r>
                  <a:rPr lang="en-GB" dirty="0"/>
                  <a:t>: </a:t>
                </a:r>
                <a:endParaRPr lang="en-GB" b="0" i="1" dirty="0">
                  <a:latin typeface="Cambria Math" panose="02040503050406030204" pitchFamily="18" charset="0"/>
                </a:endParaRPr>
              </a:p>
              <a:p>
                <a:pPr marL="15239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4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b="0" dirty="0"/>
              </a:p>
              <a:p>
                <a:pPr marL="152396" indent="0">
                  <a:buNone/>
                </a:pPr>
                <a:endParaRPr lang="en-GB" dirty="0"/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nl-NL" dirty="0"/>
                  <a:t>Hoe kleiner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𝐶</m:t>
                    </m:r>
                  </m:oMath>
                </a14:m>
                <a:r>
                  <a:rPr lang="nl-NL" dirty="0"/>
                  <a:t> is, hoe beter het netwerk werkt. 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endParaRPr lang="nl-NL" dirty="0"/>
              </a:p>
              <a:p>
                <a:pPr>
                  <a:buFont typeface="Wingdings" panose="05000000000000000000" pitchFamily="2" charset="2"/>
                  <a:buChar char="v"/>
                </a:pPr>
                <a:endParaRPr lang="nl-NL" dirty="0"/>
              </a:p>
            </p:txBody>
          </p:sp>
        </mc:Choice>
        <mc:Fallback>
          <p:sp>
            <p:nvSpPr>
              <p:cNvPr id="421" name="Google Shape;421;p37">
                <a:extLst>
                  <a:ext uri="{FF2B5EF4-FFF2-40B4-BE49-F238E27FC236}">
                    <a16:creationId xmlns:a16="http://schemas.microsoft.com/office/drawing/2014/main" id="{7D3C471D-95E5-FC6A-0121-B96F1AA299BD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600" y="1536633"/>
                <a:ext cx="9073840" cy="45552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6" name="Google Shape;426;p37" descr="logo-uva - groeidocument.nl">
            <a:extLst>
              <a:ext uri="{FF2B5EF4-FFF2-40B4-BE49-F238E27FC236}">
                <a16:creationId xmlns:a16="http://schemas.microsoft.com/office/drawing/2014/main" id="{8EA8D105-DBBB-FE22-D19A-6ED69F904C7D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3600919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>
          <a:extLst>
            <a:ext uri="{FF2B5EF4-FFF2-40B4-BE49-F238E27FC236}">
              <a16:creationId xmlns:a16="http://schemas.microsoft.com/office/drawing/2014/main" id="{7F8D63EB-A8C8-13E6-DCF0-932CE9CDC8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7">
            <a:extLst>
              <a:ext uri="{FF2B5EF4-FFF2-40B4-BE49-F238E27FC236}">
                <a16:creationId xmlns:a16="http://schemas.microsoft.com/office/drawing/2014/main" id="{ECE7F168-A863-C926-80BA-A93DCB80567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-NL" dirty="0"/>
              <a:t> De </a:t>
            </a:r>
            <a:r>
              <a:rPr lang="nl-NL" dirty="0" err="1"/>
              <a:t>cost</a:t>
            </a:r>
            <a:r>
              <a:rPr lang="nl-NL" dirty="0"/>
              <a:t>-functie - Voorbeeld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1" name="Google Shape;421;p37">
                <a:extLst>
                  <a:ext uri="{FF2B5EF4-FFF2-40B4-BE49-F238E27FC236}">
                    <a16:creationId xmlns:a16="http://schemas.microsoft.com/office/drawing/2014/main" id="{6FDE8197-2E52-DED7-B093-DD69DDF0CD6A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600" y="1536633"/>
                <a:ext cx="9073840" cy="5181518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rmAutofit/>
              </a:bodyPr>
              <a:lstStyle/>
              <a:p>
                <a:pPr>
                  <a:buFont typeface="Wingdings" panose="05000000000000000000" pitchFamily="2" charset="2"/>
                  <a:buChar char="v"/>
                </a:pPr>
                <a:r>
                  <a:rPr lang="en-GB" dirty="0"/>
                  <a:t>Stel </a:t>
                </a:r>
                <a:r>
                  <a:rPr lang="en-GB" dirty="0" err="1"/>
                  <a:t>dat</a:t>
                </a:r>
                <a:r>
                  <a:rPr lang="en-GB" dirty="0"/>
                  <a:t> we het </a:t>
                </a:r>
                <a:r>
                  <a:rPr lang="en-GB" dirty="0" err="1"/>
                  <a:t>volgende</a:t>
                </a:r>
                <a:r>
                  <a:rPr lang="en-GB" dirty="0"/>
                  <a:t> </a:t>
                </a:r>
                <a:r>
                  <a:rPr lang="en-GB" dirty="0" err="1"/>
                  <a:t>netwerk</a:t>
                </a:r>
                <a:r>
                  <a:rPr lang="en-GB" dirty="0"/>
                  <a:t> </a:t>
                </a:r>
                <a:r>
                  <a:rPr lang="en-GB" dirty="0" err="1"/>
                  <a:t>hebben</a:t>
                </a:r>
                <a:r>
                  <a:rPr lang="en-GB" dirty="0"/>
                  <a:t>: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endParaRPr lang="en-GB" dirty="0"/>
              </a:p>
              <a:p>
                <a:pPr marL="152396" indent="0" algn="ctr">
                  <a:buNone/>
                </a:pP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in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f>
                          <m:f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𝑥</m:t>
                            </m:r>
                          </m:e>
                          <m:sub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  <m:f>
                          <m:fPr>
                            <m:ctrlP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num>
                          <m:den>
                            <m:r>
                              <a:rPr lang="en-GB" sz="24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den>
                        </m:f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en-GB" sz="2400" b="0" i="0" smtClean="0">
                            <a:latin typeface="Cambria Math" panose="02040503050406030204" pitchFamily="18" charset="0"/>
                          </a:rPr>
                          <m:t>out</m:t>
                        </m:r>
                      </m:e>
                    </m:d>
                  </m:oMath>
                </a14:m>
                <a:r>
                  <a:rPr lang="en-GB" sz="2400" b="0" dirty="0"/>
                  <a:t>,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endParaRPr lang="en-GB" sz="2400" b="0" dirty="0"/>
              </a:p>
              <a:p>
                <a:pPr marL="152396" indent="0">
                  <a:buNone/>
                </a:pPr>
                <a:r>
                  <a:rPr lang="en-GB" dirty="0"/>
                  <a:t>	   met biases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GB" dirty="0"/>
                  <a:t> </a:t>
                </a:r>
                <a:r>
                  <a:rPr lang="en-GB" dirty="0" err="1"/>
                  <a:t>en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dirty="0"/>
                  <a:t>.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GB" dirty="0" err="1"/>
                  <a:t>Bij</a:t>
                </a:r>
                <a:r>
                  <a:rPr lang="en-GB" dirty="0"/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1800" b="0" i="0" smtClean="0">
                        <a:latin typeface="Cambria Math" panose="02040503050406030204" pitchFamily="18" charset="0"/>
                      </a:rPr>
                      <m:t>in</m:t>
                    </m:r>
                    <m:r>
                      <a:rPr lang="en-GB" sz="1800" b="0" i="0" smtClean="0">
                        <a:latin typeface="Cambria Math" panose="02040503050406030204" pitchFamily="18" charset="0"/>
                      </a:rPr>
                      <m:t>=3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err="1"/>
                  <a:t>verwachten</a:t>
                </a:r>
                <a:r>
                  <a:rPr lang="en-GB" dirty="0"/>
                  <a:t> we de output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y</m:t>
                    </m:r>
                    <m:r>
                      <a:rPr lang="en-GB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b="0" i="0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endParaRPr lang="en-GB" b="0" dirty="0"/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GB" dirty="0"/>
                  <a:t>Maar het </a:t>
                </a:r>
                <a:r>
                  <a:rPr lang="en-GB" dirty="0" err="1"/>
                  <a:t>netwerk</a:t>
                </a:r>
                <a:r>
                  <a:rPr lang="en-GB" dirty="0"/>
                  <a:t> </a:t>
                </a:r>
                <a:r>
                  <a:rPr lang="en-GB" dirty="0" err="1"/>
                  <a:t>geeft</a:t>
                </a:r>
                <a:r>
                  <a:rPr lang="en-GB" dirty="0"/>
                  <a:t>:</a:t>
                </a:r>
              </a:p>
              <a:p>
                <a:pPr marL="15239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=3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∙2+1=7, </m:t>
                      </m:r>
                    </m:oMath>
                  </m:oMathPara>
                </a14:m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15239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=4,</m:t>
                      </m:r>
                    </m:oMath>
                  </m:oMathPara>
                </a14:m>
                <a:endParaRPr lang="en-GB" b="0" dirty="0">
                  <a:ea typeface="Cambria Math" panose="02040503050406030204" pitchFamily="18" charset="0"/>
                </a:endParaRPr>
              </a:p>
              <a:p>
                <a:pPr marL="152396" indent="0" algn="ctr">
                  <a:buNone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out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=6</m:t>
                    </m:r>
                  </m:oMath>
                </a14:m>
                <a:r>
                  <a:rPr lang="en-GB" b="0" dirty="0">
                    <a:ea typeface="Cambria Math" panose="02040503050406030204" pitchFamily="18" charset="0"/>
                  </a:rPr>
                  <a:t>.</a:t>
                </a:r>
              </a:p>
              <a:p>
                <a:pPr marL="152396" indent="0" algn="ctr">
                  <a:buNone/>
                </a:pPr>
                <a:endParaRPr lang="en-GB" b="0" dirty="0">
                  <a:ea typeface="Cambria Math" panose="02040503050406030204" pitchFamily="18" charset="0"/>
                </a:endParaRP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GB" b="0" dirty="0">
                    <a:ea typeface="Cambria Math" panose="02040503050406030204" pitchFamily="18" charset="0"/>
                  </a:rPr>
                  <a:t>Dan </a:t>
                </a:r>
                <a:r>
                  <a:rPr lang="en-GB" b="0" dirty="0" err="1">
                    <a:ea typeface="Cambria Math" panose="02040503050406030204" pitchFamily="18" charset="0"/>
                  </a:rPr>
                  <a:t>zegt</a:t>
                </a:r>
                <a:r>
                  <a:rPr lang="en-GB" b="0" dirty="0">
                    <a:ea typeface="Cambria Math" panose="02040503050406030204" pitchFamily="18" charset="0"/>
                  </a:rPr>
                  <a:t> de cost-</a:t>
                </a:r>
                <a:r>
                  <a:rPr lang="en-GB" b="0" dirty="0" err="1">
                    <a:ea typeface="Cambria Math" panose="02040503050406030204" pitchFamily="18" charset="0"/>
                  </a:rPr>
                  <a:t>functie</a:t>
                </a:r>
                <a:r>
                  <a:rPr lang="en-GB" b="0" dirty="0">
                    <a:ea typeface="Cambria Math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6−2</m:t>
                            </m:r>
                          </m:e>
                        </m:d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=16</m:t>
                    </m:r>
                  </m:oMath>
                </a14:m>
                <a:r>
                  <a:rPr lang="en-GB" b="0" dirty="0">
                    <a:ea typeface="Cambria Math" panose="02040503050406030204" pitchFamily="18" charset="0"/>
                  </a:rPr>
                  <a:t>.</a:t>
                </a:r>
              </a:p>
              <a:p>
                <a:pPr marL="152396" indent="0" algn="ctr">
                  <a:buNone/>
                </a:pPr>
                <a:r>
                  <a:rPr lang="en-GB" dirty="0"/>
                  <a:t> </a:t>
                </a:r>
              </a:p>
              <a:p>
                <a:pPr marL="152396" indent="0">
                  <a:buNone/>
                </a:pPr>
                <a:endParaRPr lang="en-GB" dirty="0"/>
              </a:p>
              <a:p>
                <a:pPr>
                  <a:buFont typeface="Wingdings" panose="05000000000000000000" pitchFamily="2" charset="2"/>
                  <a:buChar char="v"/>
                </a:pPr>
                <a:endParaRPr lang="nl-NL" dirty="0"/>
              </a:p>
              <a:p>
                <a:pPr>
                  <a:buFont typeface="Wingdings" panose="05000000000000000000" pitchFamily="2" charset="2"/>
                  <a:buChar char="v"/>
                </a:pPr>
                <a:endParaRPr lang="nl-NL" dirty="0"/>
              </a:p>
              <a:p>
                <a:pPr>
                  <a:buFont typeface="Wingdings" panose="05000000000000000000" pitchFamily="2" charset="2"/>
                  <a:buChar char="v"/>
                </a:pPr>
                <a:endParaRPr lang="nl-NL" dirty="0"/>
              </a:p>
            </p:txBody>
          </p:sp>
        </mc:Choice>
        <mc:Fallback xmlns="">
          <p:sp>
            <p:nvSpPr>
              <p:cNvPr id="421" name="Google Shape;421;p37">
                <a:extLst>
                  <a:ext uri="{FF2B5EF4-FFF2-40B4-BE49-F238E27FC236}">
                    <a16:creationId xmlns:a16="http://schemas.microsoft.com/office/drawing/2014/main" id="{6FDE8197-2E52-DED7-B093-DD69DDF0CD6A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600" y="1536633"/>
                <a:ext cx="9073840" cy="518151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6" name="Google Shape;426;p37" descr="logo-uva - groeidocument.nl">
            <a:extLst>
              <a:ext uri="{FF2B5EF4-FFF2-40B4-BE49-F238E27FC236}">
                <a16:creationId xmlns:a16="http://schemas.microsoft.com/office/drawing/2014/main" id="{BF618C3D-D6EE-027F-603B-4CF31985CD08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1035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r>
              <a:rPr lang="nl" dirty="0"/>
              <a:t>Syllabus 7.4, opgaves 1 en 2</a:t>
            </a:r>
            <a:endParaRPr dirty="0"/>
          </a:p>
        </p:txBody>
      </p:sp>
      <p:pic>
        <p:nvPicPr>
          <p:cNvPr id="2" name="Google Shape;185;p30" descr="logo-uva - groeidocument.nl">
            <a:extLst>
              <a:ext uri="{FF2B5EF4-FFF2-40B4-BE49-F238E27FC236}">
                <a16:creationId xmlns:a16="http://schemas.microsoft.com/office/drawing/2014/main" id="{9D8E2D7D-F6CE-98A2-FE1A-8A34AAE7C43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>
          <a:extLst>
            <a:ext uri="{FF2B5EF4-FFF2-40B4-BE49-F238E27FC236}">
              <a16:creationId xmlns:a16="http://schemas.microsoft.com/office/drawing/2014/main" id="{525EF815-D39F-D712-F674-9D6E90CB4C6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7">
            <a:extLst>
              <a:ext uri="{FF2B5EF4-FFF2-40B4-BE49-F238E27FC236}">
                <a16:creationId xmlns:a16="http://schemas.microsoft.com/office/drawing/2014/main" id="{D4F18A07-E3D4-7610-32B7-DDD5CF46356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-NL" dirty="0"/>
              <a:t> Het </a:t>
            </a:r>
            <a:r>
              <a:rPr lang="nl-NL" dirty="0" err="1"/>
              <a:t>backpropagation</a:t>
            </a:r>
            <a:r>
              <a:rPr lang="nl-NL" dirty="0"/>
              <a:t>-algoritme</a:t>
            </a:r>
          </a:p>
        </p:txBody>
      </p:sp>
      <p:sp>
        <p:nvSpPr>
          <p:cNvPr id="421" name="Google Shape;421;p37">
            <a:extLst>
              <a:ext uri="{FF2B5EF4-FFF2-40B4-BE49-F238E27FC236}">
                <a16:creationId xmlns:a16="http://schemas.microsoft.com/office/drawing/2014/main" id="{6A0266AD-CD90-E7A0-F28F-AFCFCFD274F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15600" y="1509738"/>
            <a:ext cx="9073840" cy="5181518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endParaRPr lang="en-GB" dirty="0"/>
          </a:p>
          <a:p>
            <a:pPr>
              <a:buFont typeface="Wingdings" panose="05000000000000000000" pitchFamily="2" charset="2"/>
              <a:buChar char="v"/>
            </a:pPr>
            <a:r>
              <a:rPr lang="en-GB" dirty="0"/>
              <a:t>De cost-</a:t>
            </a:r>
            <a:r>
              <a:rPr lang="en-GB" dirty="0" err="1"/>
              <a:t>functie</a:t>
            </a:r>
            <a:r>
              <a:rPr lang="en-GB" dirty="0"/>
              <a:t> </a:t>
            </a:r>
            <a:r>
              <a:rPr lang="en-GB" dirty="0" err="1"/>
              <a:t>hangt</a:t>
            </a:r>
            <a:r>
              <a:rPr lang="en-GB" dirty="0"/>
              <a:t> </a:t>
            </a:r>
            <a:r>
              <a:rPr lang="en-GB" dirty="0" err="1"/>
              <a:t>af</a:t>
            </a:r>
            <a:r>
              <a:rPr lang="en-GB" dirty="0"/>
              <a:t> van de </a:t>
            </a:r>
            <a:r>
              <a:rPr lang="en-GB" dirty="0" err="1"/>
              <a:t>gewichten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biases van het </a:t>
            </a:r>
            <a:r>
              <a:rPr lang="en-GB" dirty="0" err="1"/>
              <a:t>netwerk</a:t>
            </a:r>
            <a:r>
              <a:rPr lang="en-GB" dirty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dirty="0" err="1"/>
              <a:t>Dit</a:t>
            </a:r>
            <a:r>
              <a:rPr lang="en-GB" dirty="0"/>
              <a:t> </a:t>
            </a:r>
            <a:r>
              <a:rPr lang="en-GB" dirty="0" err="1"/>
              <a:t>zijn</a:t>
            </a:r>
            <a:r>
              <a:rPr lang="en-GB" dirty="0"/>
              <a:t> de </a:t>
            </a:r>
            <a:r>
              <a:rPr lang="en-GB" dirty="0" err="1"/>
              <a:t>variabelen</a:t>
            </a:r>
            <a:r>
              <a:rPr lang="en-GB" dirty="0"/>
              <a:t> van de </a:t>
            </a:r>
            <a:r>
              <a:rPr lang="en-GB" dirty="0" err="1"/>
              <a:t>functie</a:t>
            </a:r>
            <a:r>
              <a:rPr lang="en-GB" dirty="0"/>
              <a:t>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dirty="0"/>
              <a:t>Hoe </a:t>
            </a:r>
            <a:r>
              <a:rPr lang="en-GB" dirty="0" err="1"/>
              <a:t>kleiner</a:t>
            </a:r>
            <a:r>
              <a:rPr lang="en-GB" dirty="0"/>
              <a:t> de cost-</a:t>
            </a:r>
            <a:r>
              <a:rPr lang="en-GB" dirty="0" err="1"/>
              <a:t>functie</a:t>
            </a:r>
            <a:r>
              <a:rPr lang="en-GB" dirty="0"/>
              <a:t>, hoe </a:t>
            </a:r>
            <a:r>
              <a:rPr lang="en-GB" dirty="0" err="1"/>
              <a:t>beter</a:t>
            </a:r>
            <a:r>
              <a:rPr lang="en-GB" dirty="0"/>
              <a:t> het </a:t>
            </a:r>
            <a:r>
              <a:rPr lang="en-GB" dirty="0" err="1"/>
              <a:t>algoritme</a:t>
            </a:r>
            <a:r>
              <a:rPr lang="en-GB" dirty="0"/>
              <a:t> </a:t>
            </a:r>
            <a:r>
              <a:rPr lang="en-GB" dirty="0" err="1"/>
              <a:t>werkt</a:t>
            </a:r>
            <a:r>
              <a:rPr lang="en-GB" dirty="0"/>
              <a:t>.</a:t>
            </a:r>
          </a:p>
          <a:p>
            <a:pPr marL="152396" indent="0">
              <a:buNone/>
            </a:pPr>
            <a:endParaRPr lang="en-GB" dirty="0"/>
          </a:p>
          <a:p>
            <a:pPr marL="152396" indent="0">
              <a:buNone/>
            </a:pPr>
            <a:r>
              <a:rPr lang="en-GB" dirty="0">
                <a:solidFill>
                  <a:schemeClr val="accent3"/>
                </a:solidFill>
              </a:rPr>
              <a:t>Idee: we </a:t>
            </a:r>
            <a:r>
              <a:rPr lang="en-GB" dirty="0" err="1">
                <a:solidFill>
                  <a:schemeClr val="accent3"/>
                </a:solidFill>
              </a:rPr>
              <a:t>gebruiken</a:t>
            </a:r>
            <a:r>
              <a:rPr lang="en-GB" dirty="0">
                <a:solidFill>
                  <a:schemeClr val="accent3"/>
                </a:solidFill>
              </a:rPr>
              <a:t> het gradient descent-</a:t>
            </a:r>
            <a:r>
              <a:rPr lang="en-GB" dirty="0" err="1">
                <a:solidFill>
                  <a:schemeClr val="accent3"/>
                </a:solidFill>
              </a:rPr>
              <a:t>algoritme</a:t>
            </a:r>
            <a:r>
              <a:rPr lang="en-GB" dirty="0">
                <a:solidFill>
                  <a:schemeClr val="accent3"/>
                </a:solidFill>
              </a:rPr>
              <a:t> om de cost-</a:t>
            </a:r>
            <a:r>
              <a:rPr lang="en-GB" dirty="0" err="1">
                <a:solidFill>
                  <a:schemeClr val="accent3"/>
                </a:solidFill>
              </a:rPr>
              <a:t>functie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r>
              <a:rPr lang="en-GB" dirty="0" err="1">
                <a:solidFill>
                  <a:schemeClr val="accent3"/>
                </a:solidFill>
              </a:rPr>
              <a:t>te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r>
              <a:rPr lang="en-GB" dirty="0" err="1">
                <a:solidFill>
                  <a:schemeClr val="accent3"/>
                </a:solidFill>
              </a:rPr>
              <a:t>minimaliseren</a:t>
            </a:r>
            <a:r>
              <a:rPr lang="en-GB" dirty="0">
                <a:solidFill>
                  <a:schemeClr val="accent3"/>
                </a:solidFill>
              </a:rPr>
              <a:t>! </a:t>
            </a:r>
          </a:p>
          <a:p>
            <a:pPr marL="152396" indent="0">
              <a:buNone/>
            </a:pPr>
            <a:endParaRPr lang="en-GB" dirty="0">
              <a:solidFill>
                <a:schemeClr val="accent3"/>
              </a:solidFill>
            </a:endParaRPr>
          </a:p>
          <a:p>
            <a:pPr marL="152396" indent="0">
              <a:buNone/>
            </a:pPr>
            <a:r>
              <a:rPr lang="en-GB" dirty="0">
                <a:solidFill>
                  <a:schemeClr val="accent3"/>
                </a:solidFill>
              </a:rPr>
              <a:t>Zo </a:t>
            </a:r>
            <a:r>
              <a:rPr lang="en-GB" dirty="0" err="1">
                <a:solidFill>
                  <a:schemeClr val="accent3"/>
                </a:solidFill>
              </a:rPr>
              <a:t>vinden</a:t>
            </a:r>
            <a:r>
              <a:rPr lang="en-GB" dirty="0">
                <a:solidFill>
                  <a:schemeClr val="accent3"/>
                </a:solidFill>
              </a:rPr>
              <a:t> we de </a:t>
            </a:r>
            <a:r>
              <a:rPr lang="en-GB" dirty="0" err="1">
                <a:solidFill>
                  <a:schemeClr val="accent3"/>
                </a:solidFill>
              </a:rPr>
              <a:t>gewichten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r>
              <a:rPr lang="en-GB" dirty="0" err="1">
                <a:solidFill>
                  <a:schemeClr val="accent3"/>
                </a:solidFill>
              </a:rPr>
              <a:t>en</a:t>
            </a:r>
            <a:r>
              <a:rPr lang="en-GB" dirty="0">
                <a:solidFill>
                  <a:schemeClr val="accent3"/>
                </a:solidFill>
              </a:rPr>
              <a:t> biases </a:t>
            </a:r>
            <a:r>
              <a:rPr lang="en-GB" dirty="0" err="1">
                <a:solidFill>
                  <a:schemeClr val="accent3"/>
                </a:solidFill>
              </a:rPr>
              <a:t>voor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r>
              <a:rPr lang="en-GB" dirty="0" err="1">
                <a:solidFill>
                  <a:schemeClr val="accent3"/>
                </a:solidFill>
              </a:rPr>
              <a:t>welke</a:t>
            </a:r>
            <a:r>
              <a:rPr lang="en-GB" dirty="0">
                <a:solidFill>
                  <a:schemeClr val="accent3"/>
                </a:solidFill>
              </a:rPr>
              <a:t> het </a:t>
            </a:r>
            <a:r>
              <a:rPr lang="en-GB" dirty="0" err="1">
                <a:solidFill>
                  <a:schemeClr val="accent3"/>
                </a:solidFill>
              </a:rPr>
              <a:t>netwerk</a:t>
            </a:r>
            <a:r>
              <a:rPr lang="en-GB" dirty="0">
                <a:solidFill>
                  <a:schemeClr val="accent3"/>
                </a:solidFill>
              </a:rPr>
              <a:t> het </a:t>
            </a:r>
            <a:r>
              <a:rPr lang="en-GB" dirty="0" err="1">
                <a:solidFill>
                  <a:schemeClr val="accent3"/>
                </a:solidFill>
              </a:rPr>
              <a:t>beste</a:t>
            </a:r>
            <a:r>
              <a:rPr lang="en-GB" dirty="0">
                <a:solidFill>
                  <a:schemeClr val="accent3"/>
                </a:solidFill>
              </a:rPr>
              <a:t> </a:t>
            </a:r>
            <a:r>
              <a:rPr lang="en-GB" dirty="0" err="1">
                <a:solidFill>
                  <a:schemeClr val="accent3"/>
                </a:solidFill>
              </a:rPr>
              <a:t>werkt</a:t>
            </a:r>
            <a:r>
              <a:rPr lang="en-GB" dirty="0">
                <a:solidFill>
                  <a:schemeClr val="accent3"/>
                </a:solidFill>
              </a:rPr>
              <a:t>.</a:t>
            </a:r>
          </a:p>
          <a:p>
            <a:pPr marL="152396" indent="0">
              <a:buNone/>
            </a:pPr>
            <a:endParaRPr lang="en-GB" dirty="0"/>
          </a:p>
          <a:p>
            <a:pPr marL="152396" indent="0">
              <a:buNone/>
            </a:pPr>
            <a:endParaRPr lang="nl-NL" dirty="0"/>
          </a:p>
          <a:p>
            <a:pPr>
              <a:buFont typeface="Wingdings" panose="05000000000000000000" pitchFamily="2" charset="2"/>
              <a:buChar char="v"/>
            </a:pPr>
            <a:endParaRPr lang="nl-NL" dirty="0"/>
          </a:p>
        </p:txBody>
      </p:sp>
      <p:pic>
        <p:nvPicPr>
          <p:cNvPr id="426" name="Google Shape;426;p37" descr="logo-uva - groeidocument.nl">
            <a:extLst>
              <a:ext uri="{FF2B5EF4-FFF2-40B4-BE49-F238E27FC236}">
                <a16:creationId xmlns:a16="http://schemas.microsoft.com/office/drawing/2014/main" id="{9C913C2E-D21F-A4D3-E906-6DD3FA5A46B7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385934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>
          <a:extLst>
            <a:ext uri="{FF2B5EF4-FFF2-40B4-BE49-F238E27FC236}">
              <a16:creationId xmlns:a16="http://schemas.microsoft.com/office/drawing/2014/main" id="{64DFF58F-27C1-7806-C899-C6D03C0F30D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7">
            <a:extLst>
              <a:ext uri="{FF2B5EF4-FFF2-40B4-BE49-F238E27FC236}">
                <a16:creationId xmlns:a16="http://schemas.microsoft.com/office/drawing/2014/main" id="{5E6C2FDA-EE49-9524-48D1-B9AF6D4D4C4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-NL" dirty="0"/>
              <a:t> Het </a:t>
            </a:r>
            <a:r>
              <a:rPr lang="nl-NL" dirty="0" err="1"/>
              <a:t>backpropagation</a:t>
            </a:r>
            <a:r>
              <a:rPr lang="nl-NL" dirty="0"/>
              <a:t>-algoritme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1" name="Google Shape;421;p37">
                <a:extLst>
                  <a:ext uri="{FF2B5EF4-FFF2-40B4-BE49-F238E27FC236}">
                    <a16:creationId xmlns:a16="http://schemas.microsoft.com/office/drawing/2014/main" id="{3FD8C19C-9CC5-F833-AD10-2F781EB3D98D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600" y="1367498"/>
                <a:ext cx="9073840" cy="5181518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rmAutofit/>
              </a:bodyPr>
              <a:lstStyle/>
              <a:p>
                <a:pPr marL="152396" indent="0">
                  <a:buNone/>
                </a:pPr>
                <a:r>
                  <a:rPr lang="en-GB" dirty="0">
                    <a:solidFill>
                      <a:schemeClr val="tx1"/>
                    </a:solidFill>
                  </a:rPr>
                  <a:t>We </a:t>
                </a:r>
                <a:r>
                  <a:rPr lang="nl-NL" dirty="0">
                    <a:solidFill>
                      <a:schemeClr val="tx1"/>
                    </a:solidFill>
                  </a:rPr>
                  <a:t>bekijken</a:t>
                </a:r>
                <a:r>
                  <a:rPr lang="en-GB" dirty="0">
                    <a:solidFill>
                      <a:schemeClr val="tx1"/>
                    </a:solidFill>
                  </a:rPr>
                  <a:t> het </a:t>
                </a:r>
                <a:r>
                  <a:rPr lang="en-GB" dirty="0" err="1">
                    <a:solidFill>
                      <a:schemeClr val="tx1"/>
                    </a:solidFill>
                  </a:rPr>
                  <a:t>volgende</a:t>
                </a:r>
                <a:r>
                  <a:rPr lang="en-GB" dirty="0">
                    <a:solidFill>
                      <a:schemeClr val="tx1"/>
                    </a:solidFill>
                  </a:rPr>
                  <a:t> </a:t>
                </a:r>
                <a:r>
                  <a:rPr lang="en-GB" dirty="0" err="1">
                    <a:solidFill>
                      <a:schemeClr val="tx1"/>
                    </a:solidFill>
                  </a:rPr>
                  <a:t>netwerk</a:t>
                </a:r>
                <a:r>
                  <a:rPr lang="en-GB" dirty="0">
                    <a:solidFill>
                      <a:schemeClr val="tx1"/>
                    </a:solidFill>
                  </a:rPr>
                  <a:t>, met </a:t>
                </a:r>
                <a:r>
                  <a:rPr lang="en-GB" dirty="0" err="1">
                    <a:solidFill>
                      <a:schemeClr val="tx1"/>
                    </a:solidFill>
                  </a:rPr>
                  <a:t>activeringsfunctie</a:t>
                </a:r>
                <a:r>
                  <a:rPr lang="en-GB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𝑘</m:t>
                    </m:r>
                  </m:oMath>
                </a14:m>
                <a:r>
                  <a:rPr lang="en-GB" dirty="0">
                    <a:solidFill>
                      <a:schemeClr val="tx1"/>
                    </a:solidFill>
                  </a:rPr>
                  <a:t>:</a:t>
                </a:r>
              </a:p>
              <a:p>
                <a:pPr marL="152396" indent="0">
                  <a:buNone/>
                </a:pPr>
                <a:endParaRPr lang="en-GB" dirty="0"/>
              </a:p>
              <a:p>
                <a:pPr>
                  <a:buFont typeface="Wingdings" panose="05000000000000000000" pitchFamily="2" charset="2"/>
                  <a:buChar char="v"/>
                </a:pPr>
                <a:endParaRPr lang="nl-NL" dirty="0"/>
              </a:p>
              <a:p>
                <a:pPr>
                  <a:buFont typeface="Wingdings" panose="05000000000000000000" pitchFamily="2" charset="2"/>
                  <a:buChar char="v"/>
                </a:pPr>
                <a:endParaRPr lang="nl-NL" dirty="0"/>
              </a:p>
              <a:p>
                <a:pPr>
                  <a:buFont typeface="Wingdings" panose="05000000000000000000" pitchFamily="2" charset="2"/>
                  <a:buChar char="v"/>
                </a:pPr>
                <a:endParaRPr lang="nl-NL" dirty="0"/>
              </a:p>
              <a:p>
                <a:pPr>
                  <a:buFont typeface="Wingdings" panose="05000000000000000000" pitchFamily="2" charset="2"/>
                  <a:buChar char="v"/>
                </a:pPr>
                <a:endParaRPr lang="nl-NL" dirty="0"/>
              </a:p>
              <a:p>
                <a:pPr>
                  <a:buFont typeface="Wingdings" panose="05000000000000000000" pitchFamily="2" charset="2"/>
                  <a:buChar char="v"/>
                </a:pPr>
                <a:endParaRPr lang="nl-NL" dirty="0"/>
              </a:p>
              <a:p>
                <a:pPr>
                  <a:buFont typeface="Wingdings" panose="05000000000000000000" pitchFamily="2" charset="2"/>
                  <a:buChar char="v"/>
                </a:pPr>
                <a:endParaRPr lang="nl-NL" dirty="0"/>
              </a:p>
              <a:p>
                <a:pPr marL="152396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𝑎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𝑘</m:t>
                              </m:r>
                              <m:d>
                                <m:d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  <m:t>𝑧</m:t>
                                      </m:r>
                                    </m:e>
                                    <m:sub>
                                      <m:r>
                                        <a:rPr lang="en-GB" sz="2000" b="0" i="1" smtClean="0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d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</m:d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000" b="0" i="1" dirty="0">
                  <a:latin typeface="Cambria Math" panose="02040503050406030204" pitchFamily="18" charset="0"/>
                </a:endParaRPr>
              </a:p>
              <a:p>
                <a:pPr marL="152396" indent="0">
                  <a:buNone/>
                </a:pPr>
                <a:r>
                  <a:rPr lang="en-GB" sz="2000" b="0" dirty="0"/>
                  <a:t> 						     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nl-NL" sz="2000" dirty="0"/>
              </a:p>
              <a:p>
                <a:pPr marL="152396" indent="0">
                  <a:buNone/>
                </a:pPr>
                <a:r>
                  <a:rPr lang="en-GB" sz="2000" b="0" dirty="0"/>
                  <a:t>						     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𝑘</m:t>
                            </m:r>
                            <m:d>
                              <m:d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𝑧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GB" sz="2000" b="0" dirty="0"/>
              </a:p>
              <a:p>
                <a:pPr marL="152396" indent="0">
                  <a:buNone/>
                </a:pPr>
                <a:r>
                  <a:rPr lang="en-GB" sz="2000" b="0" dirty="0"/>
                  <a:t>						     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d>
                              <m:d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𝑖𝑛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𝑤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𝑏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d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𝑤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+</m:t>
                            </m:r>
                            <m:sSub>
                              <m:sSubPr>
                                <m:ctrl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𝑏</m:t>
                                </m:r>
                              </m:e>
                              <m:sub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𝑦</m:t>
                            </m:r>
                          </m:e>
                        </m:d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152396" indent="0">
                  <a:buNone/>
                </a:pPr>
                <a:endParaRPr lang="en-GB" b="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152396" indent="0">
                  <a:buNone/>
                </a:pPr>
                <a:r>
                  <a:rPr lang="en-GB" b="0" dirty="0">
                    <a:ea typeface="Cambria Math" panose="02040503050406030204" pitchFamily="18" charset="0"/>
                  </a:rPr>
                  <a:t>De </a:t>
                </a:r>
                <a:r>
                  <a:rPr lang="en-GB" b="0" dirty="0" err="1">
                    <a:ea typeface="Cambria Math" panose="02040503050406030204" pitchFamily="18" charset="0"/>
                  </a:rPr>
                  <a:t>waardes</a:t>
                </a:r>
                <a:r>
                  <a:rPr lang="en-GB" b="0" dirty="0">
                    <a:ea typeface="Cambria Math" panose="02040503050406030204" pitchFamily="18" charset="0"/>
                  </a:rPr>
                  <a:t> </a:t>
                </a:r>
                <a:r>
                  <a:rPr lang="en-GB" b="0" dirty="0" err="1">
                    <a:ea typeface="Cambria Math" panose="02040503050406030204" pitchFamily="18" charset="0"/>
                  </a:rPr>
                  <a:t>voor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𝑖𝑛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b="0" dirty="0">
                    <a:ea typeface="Cambria Math" panose="02040503050406030204" pitchFamily="18" charset="0"/>
                  </a:rPr>
                  <a:t> </a:t>
                </a:r>
                <a:r>
                  <a:rPr lang="en-GB" b="0" dirty="0" err="1">
                    <a:ea typeface="Cambria Math" panose="02040503050406030204" pitchFamily="18" charset="0"/>
                  </a:rPr>
                  <a:t>en</a:t>
                </a:r>
                <a:r>
                  <a:rPr lang="en-GB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en-GB" b="0" dirty="0">
                    <a:ea typeface="Cambria Math" panose="02040503050406030204" pitchFamily="18" charset="0"/>
                  </a:rPr>
                  <a:t> </a:t>
                </a:r>
                <a:r>
                  <a:rPr lang="en-GB" b="0" dirty="0" err="1">
                    <a:ea typeface="Cambria Math" panose="02040503050406030204" pitchFamily="18" charset="0"/>
                  </a:rPr>
                  <a:t>worden</a:t>
                </a:r>
                <a:r>
                  <a:rPr lang="en-GB" b="0" dirty="0">
                    <a:ea typeface="Cambria Math" panose="02040503050406030204" pitchFamily="18" charset="0"/>
                  </a:rPr>
                  <a:t> </a:t>
                </a:r>
                <a:r>
                  <a:rPr lang="en-GB" b="0" dirty="0" err="1">
                    <a:ea typeface="Cambria Math" panose="02040503050406030204" pitchFamily="18" charset="0"/>
                  </a:rPr>
                  <a:t>gegeven</a:t>
                </a:r>
                <a:r>
                  <a:rPr lang="en-GB" b="0" dirty="0">
                    <a:ea typeface="Cambria Math" panose="02040503050406030204" pitchFamily="18" charset="0"/>
                  </a:rPr>
                  <a:t>, </a:t>
                </a:r>
                <a:r>
                  <a:rPr lang="en-GB" b="0" dirty="0" err="1">
                    <a:ea typeface="Cambria Math" panose="02040503050406030204" pitchFamily="18" charset="0"/>
                  </a:rPr>
                  <a:t>dus</a:t>
                </a:r>
                <a:r>
                  <a:rPr lang="en-GB" b="0" dirty="0">
                    <a:ea typeface="Cambria Math" panose="02040503050406030204" pitchFamily="18" charset="0"/>
                  </a:rPr>
                  <a:t> de </a:t>
                </a:r>
                <a:r>
                  <a:rPr lang="en-GB" b="0" dirty="0" err="1">
                    <a:ea typeface="Cambria Math" panose="02040503050406030204" pitchFamily="18" charset="0"/>
                  </a:rPr>
                  <a:t>variabelen</a:t>
                </a:r>
                <a:r>
                  <a:rPr lang="en-GB" b="0" dirty="0">
                    <a:ea typeface="Cambria Math" panose="02040503050406030204" pitchFamily="18" charset="0"/>
                  </a:rPr>
                  <a:t> </a:t>
                </a:r>
                <a:r>
                  <a:rPr lang="en-GB" b="0" dirty="0" err="1">
                    <a:ea typeface="Cambria Math" panose="02040503050406030204" pitchFamily="18" charset="0"/>
                  </a:rPr>
                  <a:t>zijn</a:t>
                </a:r>
                <a:r>
                  <a:rPr lang="en-GB" b="0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GB" b="0" dirty="0">
                  <a:ea typeface="Cambria Math" panose="02040503050406030204" pitchFamily="18" charset="0"/>
                </a:endParaRPr>
              </a:p>
              <a:p>
                <a:pPr marL="152396" indent="0">
                  <a:buNone/>
                </a:pPr>
                <a:endParaRPr lang="en-GB" b="0" dirty="0">
                  <a:ea typeface="Cambria Math" panose="02040503050406030204" pitchFamily="18" charset="0"/>
                </a:endParaRPr>
              </a:p>
              <a:p>
                <a:pPr marL="152396" indent="0">
                  <a:buNone/>
                </a:pPr>
                <a:r>
                  <a:rPr lang="en-GB" dirty="0">
                    <a:ea typeface="Cambria Math" panose="02040503050406030204" pitchFamily="18" charset="0"/>
                  </a:rPr>
                  <a:t>We </a:t>
                </a:r>
                <a:r>
                  <a:rPr lang="en-GB" dirty="0" err="1">
                    <a:ea typeface="Cambria Math" panose="02040503050406030204" pitchFamily="18" charset="0"/>
                  </a:rPr>
                  <a:t>zoeken</a:t>
                </a:r>
                <a:r>
                  <a:rPr lang="en-GB" dirty="0">
                    <a:ea typeface="Cambria Math" panose="02040503050406030204" pitchFamily="18" charset="0"/>
                  </a:rPr>
                  <a:t> </a:t>
                </a:r>
                <a:r>
                  <a:rPr lang="en-GB" dirty="0" err="1">
                    <a:ea typeface="Cambria Math" panose="02040503050406030204" pitchFamily="18" charset="0"/>
                  </a:rPr>
                  <a:t>dus</a:t>
                </a:r>
                <a:r>
                  <a:rPr lang="en-GB" dirty="0">
                    <a:ea typeface="Cambria Math" panose="02040503050406030204" pitchFamily="18" charset="0"/>
                  </a:rPr>
                  <a:t> de </a:t>
                </a:r>
                <a:r>
                  <a:rPr lang="en-GB" dirty="0" err="1">
                    <a:ea typeface="Cambria Math" panose="02040503050406030204" pitchFamily="18" charset="0"/>
                  </a:rPr>
                  <a:t>gradiënt</a:t>
                </a:r>
                <a:r>
                  <a:rPr lang="en-GB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𝐶</m:t>
                    </m:r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GB" sz="2400" b="0" dirty="0">
                    <a:ea typeface="Cambria Math" panose="02040503050406030204" pitchFamily="18" charset="0"/>
                  </a:rPr>
                  <a:t>.</a:t>
                </a:r>
                <a:endParaRPr lang="en-GB" b="0" dirty="0">
                  <a:ea typeface="Cambria Math" panose="02040503050406030204" pitchFamily="18" charset="0"/>
                </a:endParaRPr>
              </a:p>
              <a:p>
                <a:pPr marL="152396" indent="0">
                  <a:buNone/>
                </a:pPr>
                <a:endParaRPr lang="nl-NL" dirty="0"/>
              </a:p>
            </p:txBody>
          </p:sp>
        </mc:Choice>
        <mc:Fallback xmlns="">
          <p:sp>
            <p:nvSpPr>
              <p:cNvPr id="421" name="Google Shape;421;p37">
                <a:extLst>
                  <a:ext uri="{FF2B5EF4-FFF2-40B4-BE49-F238E27FC236}">
                    <a16:creationId xmlns:a16="http://schemas.microsoft.com/office/drawing/2014/main" id="{3FD8C19C-9CC5-F833-AD10-2F781EB3D98D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600" y="1367498"/>
                <a:ext cx="9073840" cy="518151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6" name="Google Shape;426;p37" descr="logo-uva - groeidocument.nl">
            <a:extLst>
              <a:ext uri="{FF2B5EF4-FFF2-40B4-BE49-F238E27FC236}">
                <a16:creationId xmlns:a16="http://schemas.microsoft.com/office/drawing/2014/main" id="{0C935CDA-C3BE-0768-B7F7-1137EA41C7AB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122;p22">
            <a:extLst>
              <a:ext uri="{FF2B5EF4-FFF2-40B4-BE49-F238E27FC236}">
                <a16:creationId xmlns:a16="http://schemas.microsoft.com/office/drawing/2014/main" id="{C617BBAE-FE11-57F0-1996-39A88EF8E778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65945" y="2016145"/>
            <a:ext cx="4173149" cy="1306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88700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>
          <a:extLst>
            <a:ext uri="{FF2B5EF4-FFF2-40B4-BE49-F238E27FC236}">
              <a16:creationId xmlns:a16="http://schemas.microsoft.com/office/drawing/2014/main" id="{09FAD3B5-9EF5-6328-B75F-5247C1D411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7">
            <a:extLst>
              <a:ext uri="{FF2B5EF4-FFF2-40B4-BE49-F238E27FC236}">
                <a16:creationId xmlns:a16="http://schemas.microsoft.com/office/drawing/2014/main" id="{C2522EA2-283B-2B81-A0B8-D87D6539A57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-NL" dirty="0"/>
              <a:t> Het </a:t>
            </a:r>
            <a:r>
              <a:rPr lang="nl-NL" dirty="0" err="1"/>
              <a:t>backpropagation</a:t>
            </a:r>
            <a:r>
              <a:rPr lang="nl-NL" dirty="0"/>
              <a:t>-algoritme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1" name="Google Shape;421;p37">
                <a:extLst>
                  <a:ext uri="{FF2B5EF4-FFF2-40B4-BE49-F238E27FC236}">
                    <a16:creationId xmlns:a16="http://schemas.microsoft.com/office/drawing/2014/main" id="{BBD2175B-B2A5-2B7D-AEA3-0AD0DFE6A048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599" y="1367498"/>
                <a:ext cx="9137191" cy="5181518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rmAutofit/>
              </a:bodyPr>
              <a:lstStyle/>
              <a:p>
                <a:pPr marL="152396" indent="0">
                  <a:buNone/>
                </a:pPr>
                <a:r>
                  <a:rPr lang="en-GB" dirty="0"/>
                  <a:t>Om de </a:t>
                </a:r>
                <a:r>
                  <a:rPr lang="en-GB" dirty="0" err="1"/>
                  <a:t>partiële</a:t>
                </a:r>
                <a:r>
                  <a:rPr lang="en-GB" dirty="0"/>
                  <a:t> </a:t>
                </a:r>
                <a:r>
                  <a:rPr lang="en-GB" dirty="0" err="1"/>
                  <a:t>afgeleiden</a:t>
                </a:r>
                <a:r>
                  <a:rPr lang="en-GB" dirty="0"/>
                  <a:t> </a:t>
                </a:r>
                <a:r>
                  <a:rPr lang="en-GB" dirty="0" err="1"/>
                  <a:t>te</a:t>
                </a:r>
                <a:r>
                  <a:rPr lang="en-GB" dirty="0"/>
                  <a:t> </a:t>
                </a:r>
                <a:r>
                  <a:rPr lang="en-GB" dirty="0" err="1"/>
                  <a:t>vinden</a:t>
                </a:r>
                <a:r>
                  <a:rPr lang="en-GB" dirty="0"/>
                  <a:t>,</a:t>
                </a:r>
              </a:p>
              <a:p>
                <a:pPr marL="152396" indent="0">
                  <a:buNone/>
                </a:pPr>
                <a:r>
                  <a:rPr lang="en-GB" dirty="0" err="1"/>
                  <a:t>gebruiken</a:t>
                </a:r>
                <a:r>
                  <a:rPr lang="en-GB" dirty="0"/>
                  <a:t> we de </a:t>
                </a:r>
                <a:r>
                  <a:rPr lang="en-GB" dirty="0" err="1"/>
                  <a:t>kettingregel</a:t>
                </a:r>
                <a:r>
                  <a:rPr lang="en-GB" dirty="0"/>
                  <a:t>:</a:t>
                </a:r>
              </a:p>
              <a:p>
                <a:pPr marL="152396" indent="0">
                  <a:buNone/>
                </a:pPr>
                <a:endParaRPr lang="en-GB" dirty="0"/>
              </a:p>
              <a:p>
                <a:pPr>
                  <a:buFont typeface="Wingdings" panose="05000000000000000000" pitchFamily="2" charset="2"/>
                  <a:buChar char="v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</m:oMath>
                </a14:m>
                <a:endParaRPr lang="en-GB" b="0" dirty="0">
                  <a:ea typeface="Cambria Math" panose="02040503050406030204" pitchFamily="18" charset="0"/>
                </a:endParaRPr>
              </a:p>
              <a:p>
                <a:pPr marL="152396" indent="0">
                  <a:lnSpc>
                    <a:spcPct val="150000"/>
                  </a:lnSpc>
                  <a:buNone/>
                </a:pPr>
                <a:r>
                  <a:rPr lang="en-GB" dirty="0"/>
                  <a:t>	      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=2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′(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)∙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</m:oMath>
                </a14:m>
                <a:endParaRPr lang="en-GB" dirty="0"/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v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2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′(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nl-NL" dirty="0"/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v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</m:oMath>
                </a14:m>
                <a:endParaRPr lang="en-GB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152396" indent="0">
                  <a:buNone/>
                </a:pPr>
                <a:r>
                  <a:rPr lang="en-GB" dirty="0">
                    <a:ea typeface="Cambria Math" panose="02040503050406030204" pitchFamily="18" charset="0"/>
                  </a:rPr>
                  <a:t> 	       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′(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)∙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𝑖𝑛</m:t>
                    </m:r>
                  </m:oMath>
                </a14:m>
                <a:endParaRPr lang="nl-NL" dirty="0"/>
              </a:p>
              <a:p>
                <a:pPr marL="152396" indent="0">
                  <a:lnSpc>
                    <a:spcPct val="200000"/>
                  </a:lnSpc>
                  <a:buNone/>
                </a:pPr>
                <a:r>
                  <a:rPr lang="en-GB" b="0" dirty="0"/>
                  <a:t>  	      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solidFill>
                          <a:srgbClr val="FFC000"/>
                        </a:solidFill>
                        <a:latin typeface="Cambria Math" panose="02040503050406030204" pitchFamily="18" charset="0"/>
                      </a:rPr>
                      <m:t>2</m:t>
                    </m:r>
                    <m:d>
                      <m:dPr>
                        <m:ctrlPr>
                          <a:rPr lang="en-GB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  <m:r>
                          <a:rPr lang="en-GB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sSup>
                      <m:sSupPr>
                        <m:ctrlPr>
                          <a:rPr lang="en-GB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GB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GB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GB" b="0" i="1" smtClean="0">
                                <a:solidFill>
                                  <a:srgbClr val="FFC00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GB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b="0" i="1" smtClean="0">
                            <a:solidFill>
                              <a:srgbClr val="FFC000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𝑖𝑛</m:t>
                    </m:r>
                  </m:oMath>
                </a14:m>
                <a:endParaRPr lang="nl-NL" dirty="0"/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v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=2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𝑎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</m:d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𝑘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′</m:t>
                        </m:r>
                      </m:sup>
                    </m:sSup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𝑧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′(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nl-NL" dirty="0"/>
              </a:p>
              <a:p>
                <a:pPr>
                  <a:buFont typeface="Wingdings" panose="05000000000000000000" pitchFamily="2" charset="2"/>
                  <a:buChar char="v"/>
                </a:pPr>
                <a:endParaRPr lang="nl-NL" dirty="0"/>
              </a:p>
              <a:p>
                <a:pPr marL="152396" indent="0">
                  <a:buNone/>
                </a:pPr>
                <a:endParaRPr lang="nl-NL" dirty="0"/>
              </a:p>
            </p:txBody>
          </p:sp>
        </mc:Choice>
        <mc:Fallback xmlns="">
          <p:sp>
            <p:nvSpPr>
              <p:cNvPr id="421" name="Google Shape;421;p37">
                <a:extLst>
                  <a:ext uri="{FF2B5EF4-FFF2-40B4-BE49-F238E27FC236}">
                    <a16:creationId xmlns:a16="http://schemas.microsoft.com/office/drawing/2014/main" id="{BBD2175B-B2A5-2B7D-AEA3-0AD0DFE6A048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599" y="1367498"/>
                <a:ext cx="9137191" cy="518151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6" name="Google Shape;426;p37" descr="logo-uva - groeidocument.nl">
            <a:extLst>
              <a:ext uri="{FF2B5EF4-FFF2-40B4-BE49-F238E27FC236}">
                <a16:creationId xmlns:a16="http://schemas.microsoft.com/office/drawing/2014/main" id="{DC0C3A5B-CF37-1CA6-A74E-3C786873888A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122;p22">
            <a:extLst>
              <a:ext uri="{FF2B5EF4-FFF2-40B4-BE49-F238E27FC236}">
                <a16:creationId xmlns:a16="http://schemas.microsoft.com/office/drawing/2014/main" id="{DF144C44-D2C7-8FCE-86D5-43C78F4DE0E4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59521" y="1677279"/>
            <a:ext cx="4173149" cy="130617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kstvak 2">
                <a:extLst>
                  <a:ext uri="{FF2B5EF4-FFF2-40B4-BE49-F238E27FC236}">
                    <a16:creationId xmlns:a16="http://schemas.microsoft.com/office/drawing/2014/main" id="{F3622924-1E56-9D8C-D6B4-9716166494A2}"/>
                  </a:ext>
                </a:extLst>
              </p:cNvPr>
              <p:cNvSpPr txBox="1"/>
              <p:nvPr/>
            </p:nvSpPr>
            <p:spPr>
              <a:xfrm>
                <a:off x="3439757" y="4367605"/>
                <a:ext cx="4246582" cy="572016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GB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GB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den>
                      </m:f>
                      <m:r>
                        <a:rPr lang="en-GB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𝐶</m:t>
                          </m:r>
                        </m:num>
                        <m:den>
                          <m:r>
                            <a:rPr lang="en-GB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den>
                      </m:f>
                      <m:r>
                        <a:rPr lang="en-GB" i="1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GB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den>
                      </m:f>
                      <m:r>
                        <a:rPr lang="en-GB" i="1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f>
                        <m:fPr>
                          <m:ctrlPr>
                            <a:rPr lang="en-GB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GB" i="1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num>
                        <m:den>
                          <m:r>
                            <a:rPr lang="en-GB" i="1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𝜕</m:t>
                          </m:r>
                          <m:r>
                            <a:rPr lang="en-GB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h</m:t>
                          </m:r>
                        </m:den>
                      </m:f>
                      <m:r>
                        <a:rPr lang="en-GB" b="0" i="1" smtClean="0">
                          <a:solidFill>
                            <a:srgbClr val="FFC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=2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𝑎</m:t>
                          </m:r>
                          <m:r>
                            <a:rPr lang="en-GB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</m:t>
                          </m:r>
                          <m:r>
                            <a:rPr lang="en-GB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sSup>
                        <m:sSupPr>
                          <m:ctrlPr>
                            <a:rPr lang="en-GB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𝑘</m:t>
                          </m:r>
                        </m:e>
                        <m:sup>
                          <m:r>
                            <a:rPr lang="en-GB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′</m:t>
                          </m:r>
                        </m:sup>
                      </m:sSup>
                      <m:d>
                        <m:dPr>
                          <m:ctrlPr>
                            <a:rPr lang="en-GB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𝑧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rgbClr val="FFC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sSub>
                        <m:sSubPr>
                          <m:ctrlPr>
                            <a:rPr lang="en-GB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𝑤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rgbClr val="FFC000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</m:oMath>
                  </m:oMathPara>
                </a14:m>
                <a:endParaRPr lang="nl-NL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" name="Tekstvak 2">
                <a:extLst>
                  <a:ext uri="{FF2B5EF4-FFF2-40B4-BE49-F238E27FC236}">
                    <a16:creationId xmlns:a16="http://schemas.microsoft.com/office/drawing/2014/main" id="{F3622924-1E56-9D8C-D6B4-9716166494A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9757" y="4367605"/>
                <a:ext cx="4246582" cy="57201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767143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1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>
          <a:extLst>
            <a:ext uri="{FF2B5EF4-FFF2-40B4-BE49-F238E27FC236}">
              <a16:creationId xmlns:a16="http://schemas.microsoft.com/office/drawing/2014/main" id="{8B6AB153-0BE9-7241-BF0D-9EBAF267FFC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7">
            <a:extLst>
              <a:ext uri="{FF2B5EF4-FFF2-40B4-BE49-F238E27FC236}">
                <a16:creationId xmlns:a16="http://schemas.microsoft.com/office/drawing/2014/main" id="{8844EEB6-7F25-3C2D-85DB-5FFFFA81E7D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-NL" dirty="0"/>
              <a:t> Het </a:t>
            </a:r>
            <a:r>
              <a:rPr lang="nl-NL" dirty="0" err="1"/>
              <a:t>backpropagation</a:t>
            </a:r>
            <a:r>
              <a:rPr lang="nl-NL" dirty="0"/>
              <a:t>-algoritme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21" name="Google Shape;421;p37">
                <a:extLst>
                  <a:ext uri="{FF2B5EF4-FFF2-40B4-BE49-F238E27FC236}">
                    <a16:creationId xmlns:a16="http://schemas.microsoft.com/office/drawing/2014/main" id="{750AC0F7-1065-639B-823C-56333B452D18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599" y="1367498"/>
                <a:ext cx="9137191" cy="5181518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rmAutofit/>
              </a:bodyPr>
              <a:lstStyle/>
              <a:p>
                <a:pPr marL="152396" indent="0">
                  <a:buNone/>
                </a:pPr>
                <a:r>
                  <a:rPr lang="en-GB" dirty="0"/>
                  <a:t>Met de </a:t>
                </a:r>
                <a:r>
                  <a:rPr lang="en-GB" dirty="0" err="1"/>
                  <a:t>partiële</a:t>
                </a:r>
                <a:r>
                  <a:rPr lang="en-GB" dirty="0"/>
                  <a:t> </a:t>
                </a:r>
                <a:r>
                  <a:rPr lang="en-GB" dirty="0" err="1"/>
                  <a:t>afgeleiden</a:t>
                </a:r>
                <a:r>
                  <a:rPr lang="en-GB" dirty="0"/>
                  <a:t> </a:t>
                </a:r>
                <a:r>
                  <a:rPr lang="en-GB" dirty="0" err="1"/>
                  <a:t>kunnen</a:t>
                </a:r>
                <a:r>
                  <a:rPr lang="en-GB" dirty="0"/>
                  <a:t> we nu </a:t>
                </a:r>
              </a:p>
              <a:p>
                <a:pPr marL="152396" indent="0">
                  <a:buNone/>
                </a:pPr>
                <a:r>
                  <a:rPr lang="en-GB"/>
                  <a:t>het gradient </a:t>
                </a:r>
                <a:r>
                  <a:rPr lang="en-GB" dirty="0"/>
                  <a:t>descent-</a:t>
                </a:r>
                <a:r>
                  <a:rPr lang="en-GB" dirty="0" err="1"/>
                  <a:t>algoritme</a:t>
                </a:r>
                <a:r>
                  <a:rPr lang="en-GB" dirty="0"/>
                  <a:t> </a:t>
                </a:r>
                <a:r>
                  <a:rPr lang="en-GB" dirty="0" err="1"/>
                  <a:t>toepassen</a:t>
                </a:r>
                <a:r>
                  <a:rPr lang="en-GB" dirty="0"/>
                  <a:t>:</a:t>
                </a:r>
              </a:p>
              <a:p>
                <a:pPr marL="152396" indent="0">
                  <a:buNone/>
                </a:pPr>
                <a:endParaRPr lang="en-GB" dirty="0"/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en-GB" dirty="0" err="1"/>
                  <a:t>Kies</a:t>
                </a:r>
                <a:r>
                  <a:rPr lang="en-GB" dirty="0"/>
                  <a:t> per </a:t>
                </a:r>
                <a:r>
                  <a:rPr lang="en-GB" dirty="0" err="1"/>
                  <a:t>variabele</a:t>
                </a:r>
                <a:r>
                  <a:rPr lang="en-GB" dirty="0"/>
                  <a:t> </a:t>
                </a:r>
                <a:r>
                  <a:rPr lang="en-GB" dirty="0" err="1"/>
                  <a:t>een</a:t>
                </a:r>
                <a:r>
                  <a:rPr lang="en-GB" dirty="0"/>
                  <a:t> </a:t>
                </a:r>
                <a:r>
                  <a:rPr lang="en-GB" dirty="0" err="1"/>
                  <a:t>startwaarde</a:t>
                </a:r>
                <a:endParaRPr lang="en-GB" dirty="0"/>
              </a:p>
              <a:p>
                <a:pPr>
                  <a:lnSpc>
                    <a:spcPct val="150000"/>
                  </a:lnSpc>
                  <a:buFont typeface="Wingdings" panose="05000000000000000000" pitchFamily="2" charset="2"/>
                  <a:buChar char="v"/>
                </a:pPr>
                <a:r>
                  <a:rPr lang="en-GB" b="0" i="0" dirty="0" err="1">
                    <a:latin typeface="+mj-lt"/>
                  </a:rPr>
                  <a:t>Kies</a:t>
                </a:r>
                <a:r>
                  <a:rPr lang="en-GB" b="0" i="0" dirty="0">
                    <a:latin typeface="+mj-lt"/>
                  </a:rPr>
                  <a:t> </a:t>
                </a:r>
                <a:r>
                  <a:rPr lang="en-GB" b="0" i="0" dirty="0" err="1">
                    <a:latin typeface="+mj-lt"/>
                  </a:rPr>
                  <a:t>een</a:t>
                </a:r>
                <a:r>
                  <a:rPr lang="en-GB" b="0" i="0" dirty="0">
                    <a:latin typeface="+mj-lt"/>
                  </a:rPr>
                  <a:t> </a:t>
                </a:r>
                <a:r>
                  <a:rPr lang="en-GB" b="0" i="0" dirty="0" err="1">
                    <a:latin typeface="+mj-lt"/>
                  </a:rPr>
                  <a:t>stapgrootte</a:t>
                </a:r>
                <a:r>
                  <a:rPr lang="en-GB" b="0" i="0" dirty="0">
                    <a:latin typeface="+mj-lt"/>
                  </a:rPr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endParaRPr lang="en-GB" b="0" i="0" dirty="0">
                  <a:latin typeface="+mj-lt"/>
                </a:endParaRPr>
              </a:p>
              <a:p>
                <a:pPr>
                  <a:buFont typeface="Wingdings" panose="05000000000000000000" pitchFamily="2" charset="2"/>
                  <a:buChar char="v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𝑛𝑒𝑤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 −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b="0" dirty="0">
                  <a:ea typeface="Cambria Math" panose="02040503050406030204" pitchFamily="18" charset="0"/>
                </a:endParaRPr>
              </a:p>
              <a:p>
                <a:pPr>
                  <a:buFont typeface="Wingdings" panose="05000000000000000000" pitchFamily="2" charset="2"/>
                  <a:buChar char="v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𝑛𝑒𝑤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 −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𝑤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>
                  <a:ea typeface="Cambria Math" panose="02040503050406030204" pitchFamily="18" charset="0"/>
                </a:endParaRPr>
              </a:p>
              <a:p>
                <a:pPr>
                  <a:buFont typeface="Wingdings" panose="05000000000000000000" pitchFamily="2" charset="2"/>
                  <a:buChar char="v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1,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𝑛𝑒𝑤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 −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>
                  <a:ea typeface="Cambria Math" panose="02040503050406030204" pitchFamily="18" charset="0"/>
                </a:endParaRPr>
              </a:p>
              <a:p>
                <a:pPr>
                  <a:buFont typeface="Wingdings" panose="05000000000000000000" pitchFamily="2" charset="2"/>
                  <a:buChar char="v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𝑛𝑒𝑤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 −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𝐶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sSub>
                          <m:sSubPr>
                            <m:ctrlPr>
                              <a:rPr lang="en-GB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𝑏</m:t>
                            </m:r>
                          </m:e>
                          <m:sub>
                            <m:r>
                              <a:rPr lang="en-GB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𝑏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GB" dirty="0">
                  <a:ea typeface="Cambria Math" panose="02040503050406030204" pitchFamily="18" charset="0"/>
                </a:endParaRPr>
              </a:p>
              <a:p>
                <a:pPr>
                  <a:buFont typeface="Wingdings" panose="05000000000000000000" pitchFamily="2" charset="2"/>
                  <a:buChar char="v"/>
                </a:pPr>
                <a:endParaRPr lang="en-GB" dirty="0">
                  <a:ea typeface="Cambria Math" panose="02040503050406030204" pitchFamily="18" charset="0"/>
                </a:endParaRPr>
              </a:p>
              <a:p>
                <a:pPr>
                  <a:buFont typeface="Wingdings" panose="05000000000000000000" pitchFamily="2" charset="2"/>
                  <a:buChar char="v"/>
                </a:pPr>
                <a:endParaRPr lang="en-GB" dirty="0">
                  <a:ea typeface="Cambria Math" panose="02040503050406030204" pitchFamily="18" charset="0"/>
                </a:endParaRPr>
              </a:p>
              <a:p>
                <a:pPr>
                  <a:buFont typeface="Wingdings" panose="05000000000000000000" pitchFamily="2" charset="2"/>
                  <a:buChar char="v"/>
                </a:pPr>
                <a:endParaRPr lang="en-GB" b="0" dirty="0">
                  <a:ea typeface="Cambria Math" panose="02040503050406030204" pitchFamily="18" charset="0"/>
                </a:endParaRPr>
              </a:p>
              <a:p>
                <a:pPr>
                  <a:buFont typeface="Wingdings" panose="05000000000000000000" pitchFamily="2" charset="2"/>
                  <a:buChar char="v"/>
                </a:pPr>
                <a:endParaRPr lang="en-GB" b="0" dirty="0">
                  <a:ea typeface="Cambria Math" panose="02040503050406030204" pitchFamily="18" charset="0"/>
                </a:endParaRPr>
              </a:p>
              <a:p>
                <a:pPr>
                  <a:buFont typeface="Wingdings" panose="05000000000000000000" pitchFamily="2" charset="2"/>
                  <a:buChar char="v"/>
                </a:pPr>
                <a:endParaRPr lang="nl-NL" dirty="0"/>
              </a:p>
              <a:p>
                <a:pPr>
                  <a:buFont typeface="Wingdings" panose="05000000000000000000" pitchFamily="2" charset="2"/>
                  <a:buChar char="v"/>
                </a:pPr>
                <a:endParaRPr lang="nl-NL" dirty="0"/>
              </a:p>
              <a:p>
                <a:pPr marL="152396" indent="0"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421" name="Google Shape;421;p37">
                <a:extLst>
                  <a:ext uri="{FF2B5EF4-FFF2-40B4-BE49-F238E27FC236}">
                    <a16:creationId xmlns:a16="http://schemas.microsoft.com/office/drawing/2014/main" id="{750AC0F7-1065-639B-823C-56333B452D18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599" y="1367498"/>
                <a:ext cx="9137191" cy="518151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6" name="Google Shape;426;p37" descr="logo-uva - groeidocument.nl">
            <a:extLst>
              <a:ext uri="{FF2B5EF4-FFF2-40B4-BE49-F238E27FC236}">
                <a16:creationId xmlns:a16="http://schemas.microsoft.com/office/drawing/2014/main" id="{B599CE2D-9FBC-E54F-B857-62CA9A19F672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122;p22">
            <a:extLst>
              <a:ext uri="{FF2B5EF4-FFF2-40B4-BE49-F238E27FC236}">
                <a16:creationId xmlns:a16="http://schemas.microsoft.com/office/drawing/2014/main" id="{3043187C-8567-F643-4459-2F8E45736FBD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59525" y="1679466"/>
            <a:ext cx="4173149" cy="1306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252022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>
          <a:extLst>
            <a:ext uri="{FF2B5EF4-FFF2-40B4-BE49-F238E27FC236}">
              <a16:creationId xmlns:a16="http://schemas.microsoft.com/office/drawing/2014/main" id="{BF9F791F-D05E-C7D2-A511-5FBC817E18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9">
            <a:extLst>
              <a:ext uri="{FF2B5EF4-FFF2-40B4-BE49-F238E27FC236}">
                <a16:creationId xmlns:a16="http://schemas.microsoft.com/office/drawing/2014/main" id="{DB9295C9-D2DA-859C-1A9E-5C6B54833EA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r>
              <a:rPr lang="nl" dirty="0"/>
              <a:t>Syllabus 7.4, opgaves 3 en 4</a:t>
            </a:r>
            <a:endParaRPr dirty="0"/>
          </a:p>
        </p:txBody>
      </p:sp>
      <p:pic>
        <p:nvPicPr>
          <p:cNvPr id="2" name="Google Shape;185;p30" descr="logo-uva - groeidocument.nl">
            <a:extLst>
              <a:ext uri="{FF2B5EF4-FFF2-40B4-BE49-F238E27FC236}">
                <a16:creationId xmlns:a16="http://schemas.microsoft.com/office/drawing/2014/main" id="{CF64FC1A-A5AB-6E15-0471-E88CCEB4A312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7094495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>
          <a:extLst>
            <a:ext uri="{FF2B5EF4-FFF2-40B4-BE49-F238E27FC236}">
              <a16:creationId xmlns:a16="http://schemas.microsoft.com/office/drawing/2014/main" id="{55F88B88-ED4A-1C03-7A95-221874FB61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>
            <a:extLst>
              <a:ext uri="{FF2B5EF4-FFF2-40B4-BE49-F238E27FC236}">
                <a16:creationId xmlns:a16="http://schemas.microsoft.com/office/drawing/2014/main" id="{7F0AD594-C5F2-3297-1A81-0075FFB9F7B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" dirty="0"/>
              <a:t>Wat gaan we vandaag doen?</a:t>
            </a:r>
            <a:endParaRPr dirty="0"/>
          </a:p>
        </p:txBody>
      </p:sp>
      <p:sp>
        <p:nvSpPr>
          <p:cNvPr id="76" name="Google Shape;76;p16">
            <a:extLst>
              <a:ext uri="{FF2B5EF4-FFF2-40B4-BE49-F238E27FC236}">
                <a16:creationId xmlns:a16="http://schemas.microsoft.com/office/drawing/2014/main" id="{EB9159C6-C873-22B6-5321-25C680B9FED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nl-NL" sz="1867" dirty="0"/>
              <a:t>Herhaling neurale netwerken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867" dirty="0"/>
              <a:t>De </a:t>
            </a:r>
            <a:r>
              <a:rPr lang="nl-NL" sz="1867" dirty="0" err="1"/>
              <a:t>cost</a:t>
            </a:r>
            <a:r>
              <a:rPr lang="nl-NL" sz="1867" dirty="0"/>
              <a:t>-functie: hoe goed werkt het neurale netwerk?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sz="1867" dirty="0"/>
              <a:t>Het </a:t>
            </a:r>
            <a:r>
              <a:rPr lang="nl-NL" sz="1867" dirty="0" err="1"/>
              <a:t>backpropagation</a:t>
            </a:r>
            <a:r>
              <a:rPr lang="nl-NL" sz="1867" dirty="0"/>
              <a:t>-algoritme: een manier om het netwerk te verbeteren.</a:t>
            </a:r>
            <a:endParaRPr lang="nl-NL" dirty="0"/>
          </a:p>
          <a:p>
            <a:pPr marL="795847" lvl="1" indent="0">
              <a:buNone/>
            </a:pPr>
            <a:endParaRPr lang="nl-NL" dirty="0"/>
          </a:p>
          <a:p>
            <a:pPr lvl="1" indent="-457189">
              <a:buSzPts val="1800"/>
              <a:buChar char="-"/>
            </a:pPr>
            <a:endParaRPr lang="nl-NL" dirty="0"/>
          </a:p>
          <a:p>
            <a:pPr marL="152396" indent="0">
              <a:buNone/>
            </a:pPr>
            <a:endParaRPr lang="nl-NL" dirty="0"/>
          </a:p>
          <a:p>
            <a:pPr>
              <a:buChar char="-"/>
            </a:pPr>
            <a:endParaRPr lang="nl-NL" dirty="0"/>
          </a:p>
          <a:p>
            <a:pPr>
              <a:buChar char="-"/>
            </a:pPr>
            <a:endParaRPr lang="nl-NL" dirty="0"/>
          </a:p>
        </p:txBody>
      </p:sp>
      <p:pic>
        <p:nvPicPr>
          <p:cNvPr id="78" name="Google Shape;78;p16" descr="logo-uva - groeidocument.nl">
            <a:extLst>
              <a:ext uri="{FF2B5EF4-FFF2-40B4-BE49-F238E27FC236}">
                <a16:creationId xmlns:a16="http://schemas.microsoft.com/office/drawing/2014/main" id="{F4C32E7A-ABA2-32BB-B45A-8976988D7FB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42487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>
          <a:extLst>
            <a:ext uri="{FF2B5EF4-FFF2-40B4-BE49-F238E27FC236}">
              <a16:creationId xmlns:a16="http://schemas.microsoft.com/office/drawing/2014/main" id="{52160471-3B28-5F30-3847-674F2FA2DB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>
            <a:extLst>
              <a:ext uri="{FF2B5EF4-FFF2-40B4-BE49-F238E27FC236}">
                <a16:creationId xmlns:a16="http://schemas.microsoft.com/office/drawing/2014/main" id="{DA5B9B50-D700-6A06-B6A7-73CC5B382AC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556131" y="3429000"/>
            <a:ext cx="8490400" cy="1351197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r>
              <a:rPr lang="nl" dirty="0"/>
              <a:t>Neurale netwerken</a:t>
            </a:r>
            <a:endParaRPr dirty="0"/>
          </a:p>
        </p:txBody>
      </p:sp>
      <p:pic>
        <p:nvPicPr>
          <p:cNvPr id="62" name="Google Shape;62;p14" descr="logo-uva - groeidocument.nl">
            <a:extLst>
              <a:ext uri="{FF2B5EF4-FFF2-40B4-BE49-F238E27FC236}">
                <a16:creationId xmlns:a16="http://schemas.microsoft.com/office/drawing/2014/main" id="{BDEBA5AB-471D-6519-F7EA-76F83BDC2328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4CD9EDEF-D848-7F49-AF8E-F4CD7C47BF12}"/>
              </a:ext>
            </a:extLst>
          </p:cNvPr>
          <p:cNvSpPr txBox="1"/>
          <p:nvPr/>
        </p:nvSpPr>
        <p:spPr>
          <a:xfrm>
            <a:off x="679325" y="3218689"/>
            <a:ext cx="325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400" dirty="0">
                <a:solidFill>
                  <a:schemeClr val="accent1"/>
                </a:solidFill>
              </a:rPr>
              <a:t>Herhaling:</a:t>
            </a:r>
          </a:p>
        </p:txBody>
      </p:sp>
    </p:spTree>
    <p:extLst>
      <p:ext uri="{BB962C8B-B14F-4D97-AF65-F5344CB8AC3E}">
        <p14:creationId xmlns:p14="http://schemas.microsoft.com/office/powerpoint/2010/main" val="325969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" dirty="0"/>
              <a:t>Wat is een neuraal netwerk?</a:t>
            </a:r>
            <a:endParaRPr dirty="0"/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1346416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nl" sz="1867" dirty="0"/>
              <a:t>Neuronen en verbindingen tussen neuronen</a:t>
            </a:r>
            <a:endParaRPr sz="1867"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nl" dirty="0"/>
              <a:t>Inputlaag</a:t>
            </a:r>
            <a:endParaRPr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nl" dirty="0"/>
              <a:t>Verborgen lagen</a:t>
            </a:r>
            <a:endParaRPr dirty="0"/>
          </a:p>
          <a:p>
            <a:pPr lvl="1">
              <a:buFont typeface="Wingdings" panose="05000000000000000000" pitchFamily="2" charset="2"/>
              <a:buChar char="v"/>
            </a:pPr>
            <a:r>
              <a:rPr lang="nl" dirty="0"/>
              <a:t>Outptlaag</a:t>
            </a:r>
          </a:p>
        </p:txBody>
      </p:sp>
      <p:pic>
        <p:nvPicPr>
          <p:cNvPr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4235" y="2421006"/>
            <a:ext cx="5325732" cy="3572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6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>
          <a:extLst>
            <a:ext uri="{FF2B5EF4-FFF2-40B4-BE49-F238E27FC236}">
              <a16:creationId xmlns:a16="http://schemas.microsoft.com/office/drawing/2014/main" id="{866EE75B-D0F9-473A-9249-64F1B99965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>
            <a:extLst>
              <a:ext uri="{FF2B5EF4-FFF2-40B4-BE49-F238E27FC236}">
                <a16:creationId xmlns:a16="http://schemas.microsoft.com/office/drawing/2014/main" id="{5A91FA9E-F567-FAA2-6227-18BCB09E13E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" dirty="0"/>
              <a:t>Verborgen laag</a:t>
            </a:r>
            <a:endParaRPr dirty="0"/>
          </a:p>
        </p:txBody>
      </p:sp>
      <p:sp>
        <p:nvSpPr>
          <p:cNvPr id="76" name="Google Shape;76;p16">
            <a:extLst>
              <a:ext uri="{FF2B5EF4-FFF2-40B4-BE49-F238E27FC236}">
                <a16:creationId xmlns:a16="http://schemas.microsoft.com/office/drawing/2014/main" id="{E2460FDA-8A4E-3578-8181-16B1C060470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1346416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GB" sz="1867" dirty="0" err="1"/>
              <a:t>Gewichten</a:t>
            </a:r>
            <a:endParaRPr lang="en-GB" sz="1867" dirty="0"/>
          </a:p>
          <a:p>
            <a:pPr>
              <a:buFont typeface="Wingdings" panose="05000000000000000000" pitchFamily="2" charset="2"/>
              <a:buChar char="v"/>
            </a:pPr>
            <a:r>
              <a:rPr lang="en-GB" sz="1867" dirty="0"/>
              <a:t>Biases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en-GB" sz="1867" dirty="0" err="1"/>
              <a:t>Activeringsfunctie</a:t>
            </a:r>
            <a:endParaRPr sz="1867" dirty="0"/>
          </a:p>
        </p:txBody>
      </p:sp>
      <p:pic>
        <p:nvPicPr>
          <p:cNvPr id="77" name="Google Shape;77;p16">
            <a:extLst>
              <a:ext uri="{FF2B5EF4-FFF2-40B4-BE49-F238E27FC236}">
                <a16:creationId xmlns:a16="http://schemas.microsoft.com/office/drawing/2014/main" id="{B53BC9F4-DC8B-7CCF-FF58-4B5A4495822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54235" y="2421006"/>
            <a:ext cx="5325732" cy="3572533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6" descr="logo-uva - groeidocument.nl">
            <a:extLst>
              <a:ext uri="{FF2B5EF4-FFF2-40B4-BE49-F238E27FC236}">
                <a16:creationId xmlns:a16="http://schemas.microsoft.com/office/drawing/2014/main" id="{FCED6B63-3F44-E55E-D1DC-C3F092BBC8CB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309032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" dirty="0"/>
              <a:t>Gewichten</a:t>
            </a:r>
            <a:endParaRPr dirty="0"/>
          </a:p>
        </p:txBody>
      </p:sp>
      <p:pic>
        <p:nvPicPr>
          <p:cNvPr id="269" name="Google Shape;269;p27" descr="logo-uva - groeidocument.n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vak 1">
                <a:extLst>
                  <a:ext uri="{FF2B5EF4-FFF2-40B4-BE49-F238E27FC236}">
                    <a16:creationId xmlns:a16="http://schemas.microsoft.com/office/drawing/2014/main" id="{73827340-24BC-A421-0079-3EBED28D768C}"/>
                  </a:ext>
                </a:extLst>
              </p:cNvPr>
              <p:cNvSpPr txBox="1"/>
              <p:nvPr/>
            </p:nvSpPr>
            <p:spPr>
              <a:xfrm>
                <a:off x="415600" y="1300480"/>
                <a:ext cx="5989264" cy="38417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/>
                  <a:t>Gewichten vermenigvuldigen de waardes in een laag neuronen:</a:t>
                </a:r>
              </a:p>
              <a:p>
                <a:endParaRPr lang="nl-NL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GB" sz="2400" b="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GB" sz="2400" b="0" i="1" dirty="0">
                  <a:latin typeface="Cambria Math" panose="02040503050406030204" pitchFamily="18" charset="0"/>
                </a:endParaRPr>
              </a:p>
              <a:p>
                <a:pPr algn="ctr"/>
                <a:endParaRPr lang="nl-NL" i="1" dirty="0">
                  <a:latin typeface="Cambria Math" panose="02040503050406030204" pitchFamily="18" charset="0"/>
                </a:endParaRPr>
              </a:p>
              <a:p>
                <a:r>
                  <a:rPr lang="nl-NL" dirty="0"/>
                  <a:t>Oftewel,</a:t>
                </a:r>
              </a:p>
              <a:p>
                <a:pPr algn="ctr"/>
                <a:endParaRPr lang="nl-NL" sz="2400" i="1" dirty="0">
                  <a:latin typeface="Cambria Math" panose="02040503050406030204" pitchFamily="18" charset="0"/>
                </a:endParaRPr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GB" sz="2400" i="1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1/2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nl-NL" dirty="0"/>
              </a:p>
              <a:p>
                <a:endParaRPr lang="nl-NL" dirty="0"/>
              </a:p>
            </p:txBody>
          </p:sp>
        </mc:Choice>
        <mc:Fallback xmlns="">
          <p:sp>
            <p:nvSpPr>
              <p:cNvPr id="2" name="Tekstvak 1">
                <a:extLst>
                  <a:ext uri="{FF2B5EF4-FFF2-40B4-BE49-F238E27FC236}">
                    <a16:creationId xmlns:a16="http://schemas.microsoft.com/office/drawing/2014/main" id="{73827340-24BC-A421-0079-3EBED28D76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5600" y="1300480"/>
                <a:ext cx="5989264" cy="3841757"/>
              </a:xfrm>
              <a:prstGeom prst="rect">
                <a:avLst/>
              </a:prstGeom>
              <a:blipFill>
                <a:blip r:embed="rId4"/>
                <a:stretch>
                  <a:fillRect l="-814" t="-95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Google Shape;229;p26">
            <a:extLst>
              <a:ext uri="{FF2B5EF4-FFF2-40B4-BE49-F238E27FC236}">
                <a16:creationId xmlns:a16="http://schemas.microsoft.com/office/drawing/2014/main" id="{046869D1-ECC9-AA9B-95E7-C19306FBD99A}"/>
              </a:ext>
            </a:extLst>
          </p:cNvPr>
          <p:cNvSpPr/>
          <p:nvPr/>
        </p:nvSpPr>
        <p:spPr>
          <a:xfrm>
            <a:off x="6096000" y="4114940"/>
            <a:ext cx="1032000" cy="10152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sp>
        <p:nvSpPr>
          <p:cNvPr id="4" name="Google Shape;230;p26">
            <a:extLst>
              <a:ext uri="{FF2B5EF4-FFF2-40B4-BE49-F238E27FC236}">
                <a16:creationId xmlns:a16="http://schemas.microsoft.com/office/drawing/2014/main" id="{0FC4A06F-F50A-8188-8A0B-91FD1FA094CB}"/>
              </a:ext>
            </a:extLst>
          </p:cNvPr>
          <p:cNvSpPr/>
          <p:nvPr/>
        </p:nvSpPr>
        <p:spPr>
          <a:xfrm>
            <a:off x="8188333" y="2413800"/>
            <a:ext cx="1032000" cy="10152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sp>
        <p:nvSpPr>
          <p:cNvPr id="5" name="Google Shape;231;p26">
            <a:extLst>
              <a:ext uri="{FF2B5EF4-FFF2-40B4-BE49-F238E27FC236}">
                <a16:creationId xmlns:a16="http://schemas.microsoft.com/office/drawing/2014/main" id="{8BAB6A26-86DD-13F6-6E28-FBE107BBD948}"/>
              </a:ext>
            </a:extLst>
          </p:cNvPr>
          <p:cNvSpPr/>
          <p:nvPr/>
        </p:nvSpPr>
        <p:spPr>
          <a:xfrm>
            <a:off x="8188333" y="4114940"/>
            <a:ext cx="1032000" cy="10152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cxnSp>
        <p:nvCxnSpPr>
          <p:cNvPr id="6" name="Google Shape;232;p26">
            <a:extLst>
              <a:ext uri="{FF2B5EF4-FFF2-40B4-BE49-F238E27FC236}">
                <a16:creationId xmlns:a16="http://schemas.microsoft.com/office/drawing/2014/main" id="{2C8159A3-804D-931E-56DE-7E1BABB8D464}"/>
              </a:ext>
            </a:extLst>
          </p:cNvPr>
          <p:cNvCxnSpPr>
            <a:stCxn id="3" idx="6"/>
            <a:endCxn id="4" idx="2"/>
          </p:cNvCxnSpPr>
          <p:nvPr/>
        </p:nvCxnSpPr>
        <p:spPr>
          <a:xfrm rot="10800000" flipH="1">
            <a:off x="7128000" y="2921340"/>
            <a:ext cx="1060400" cy="1701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" name="Google Shape;233;p26">
            <a:extLst>
              <a:ext uri="{FF2B5EF4-FFF2-40B4-BE49-F238E27FC236}">
                <a16:creationId xmlns:a16="http://schemas.microsoft.com/office/drawing/2014/main" id="{E4411B22-38F8-4D60-260E-C9FFDE6FFE02}"/>
              </a:ext>
            </a:extLst>
          </p:cNvPr>
          <p:cNvCxnSpPr>
            <a:stCxn id="3" idx="6"/>
            <a:endCxn id="5" idx="2"/>
          </p:cNvCxnSpPr>
          <p:nvPr/>
        </p:nvCxnSpPr>
        <p:spPr>
          <a:xfrm>
            <a:off x="7128000" y="4622540"/>
            <a:ext cx="10604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8" name="Google Shape;234;p26" title="[89,89,89,&quot;https://www.codecogs.com/eqnedit.php?latex=y_2#0&quot;]">
            <a:extLst>
              <a:ext uri="{FF2B5EF4-FFF2-40B4-BE49-F238E27FC236}">
                <a16:creationId xmlns:a16="http://schemas.microsoft.com/office/drawing/2014/main" id="{0841B290-170F-8D17-350A-73EB3D74CDB9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558994" y="4511543"/>
            <a:ext cx="290719" cy="221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235;p26" title="[89,89,89,&quot;https://www.codecogs.com/eqnedit.php?latex=%5Cfrac%7B1%7D%7B2%7D#0&quot;]">
            <a:extLst>
              <a:ext uri="{FF2B5EF4-FFF2-40B4-BE49-F238E27FC236}">
                <a16:creationId xmlns:a16="http://schemas.microsoft.com/office/drawing/2014/main" id="{99773D51-A315-99A9-CBB2-523E1A35774D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991328" y="3254165"/>
            <a:ext cx="140560" cy="430219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236;p26" title="[89,89,89,&quot;https://www.codecogs.com/eqnedit.php?latex=y_1#0&quot;]">
            <a:extLst>
              <a:ext uri="{FF2B5EF4-FFF2-40B4-BE49-F238E27FC236}">
                <a16:creationId xmlns:a16="http://schemas.microsoft.com/office/drawing/2014/main" id="{3D7A3065-FC46-2A20-62AE-3E22307A7472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562891" y="2810403"/>
            <a:ext cx="282931" cy="221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37;p26" title="[89,89,89,&quot;https://www.codecogs.com/eqnedit.php?latex=2#0&quot;]">
            <a:extLst>
              <a:ext uri="{FF2B5EF4-FFF2-40B4-BE49-F238E27FC236}">
                <a16:creationId xmlns:a16="http://schemas.microsoft.com/office/drawing/2014/main" id="{8FE04297-308B-E638-BD90-2B011462D5EA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587903" y="2639385"/>
            <a:ext cx="140567" cy="221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38;p26" title="[89,89,89,&quot;https://www.codecogs.com/eqnedit.php?latex=x_2#0&quot;]">
            <a:extLst>
              <a:ext uri="{FF2B5EF4-FFF2-40B4-BE49-F238E27FC236}">
                <a16:creationId xmlns:a16="http://schemas.microsoft.com/office/drawing/2014/main" id="{CBA053B5-58E7-129A-5459-63FB00DC535E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436414" y="4511543"/>
            <a:ext cx="351197" cy="221888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239;p26">
            <a:extLst>
              <a:ext uri="{FF2B5EF4-FFF2-40B4-BE49-F238E27FC236}">
                <a16:creationId xmlns:a16="http://schemas.microsoft.com/office/drawing/2014/main" id="{3D64D360-CC6E-C2EE-390D-E5014803932A}"/>
              </a:ext>
            </a:extLst>
          </p:cNvPr>
          <p:cNvSpPr/>
          <p:nvPr/>
        </p:nvSpPr>
        <p:spPr>
          <a:xfrm>
            <a:off x="6096000" y="2413800"/>
            <a:ext cx="1032000" cy="10152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cxnSp>
        <p:nvCxnSpPr>
          <p:cNvPr id="14" name="Google Shape;240;p26">
            <a:extLst>
              <a:ext uri="{FF2B5EF4-FFF2-40B4-BE49-F238E27FC236}">
                <a16:creationId xmlns:a16="http://schemas.microsoft.com/office/drawing/2014/main" id="{764172FE-CD1F-2719-EE03-9D9EEB484885}"/>
              </a:ext>
            </a:extLst>
          </p:cNvPr>
          <p:cNvCxnSpPr>
            <a:stCxn id="13" idx="6"/>
            <a:endCxn id="4" idx="2"/>
          </p:cNvCxnSpPr>
          <p:nvPr/>
        </p:nvCxnSpPr>
        <p:spPr>
          <a:xfrm>
            <a:off x="7128000" y="2921400"/>
            <a:ext cx="10604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" name="Google Shape;241;p26">
            <a:extLst>
              <a:ext uri="{FF2B5EF4-FFF2-40B4-BE49-F238E27FC236}">
                <a16:creationId xmlns:a16="http://schemas.microsoft.com/office/drawing/2014/main" id="{A1B43FA8-8656-C04E-CF99-65F10E8D378D}"/>
              </a:ext>
            </a:extLst>
          </p:cNvPr>
          <p:cNvCxnSpPr>
            <a:stCxn id="13" idx="6"/>
            <a:endCxn id="5" idx="2"/>
          </p:cNvCxnSpPr>
          <p:nvPr/>
        </p:nvCxnSpPr>
        <p:spPr>
          <a:xfrm>
            <a:off x="7128000" y="2921400"/>
            <a:ext cx="1060400" cy="1701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6" name="Google Shape;242;p26" title="[89,89,89,&quot;https://www.codecogs.com/eqnedit.php?latex=x_1#0&quot;]">
            <a:extLst>
              <a:ext uri="{FF2B5EF4-FFF2-40B4-BE49-F238E27FC236}">
                <a16:creationId xmlns:a16="http://schemas.microsoft.com/office/drawing/2014/main" id="{D08B0CB4-EFB3-D708-9490-6A6C55535988}"/>
              </a:ext>
            </a:extLst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440700" y="2810403"/>
            <a:ext cx="342632" cy="221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243;p26" title="[89,89,89,&quot;https://www.codecogs.com/eqnedit.php?latex=2#0&quot;]">
            <a:extLst>
              <a:ext uri="{FF2B5EF4-FFF2-40B4-BE49-F238E27FC236}">
                <a16:creationId xmlns:a16="http://schemas.microsoft.com/office/drawing/2014/main" id="{622DE26E-BB50-393A-FCC2-7078C7A23CD7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587903" y="4682676"/>
            <a:ext cx="140567" cy="221888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244;p26" title="[89,89,89,&quot;https://www.codecogs.com/eqnedit.php?latex=1#0&quot;]">
            <a:extLst>
              <a:ext uri="{FF2B5EF4-FFF2-40B4-BE49-F238E27FC236}">
                <a16:creationId xmlns:a16="http://schemas.microsoft.com/office/drawing/2014/main" id="{31FF4676-DC15-EAC5-16F2-516159BAD653}"/>
              </a:ext>
            </a:extLst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003873" y="4042492"/>
            <a:ext cx="115465" cy="2218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" dirty="0"/>
              <a:t>Bias</a:t>
            </a:r>
            <a:endParaRPr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89" name="Google Shape;389;p35"/>
          <p:cNvSpPr txBox="1">
            <a:spLocks noGrp="1"/>
          </p:cNvSpPr>
          <p:nvPr>
            <p:ph type="body" idx="1"/>
          </p:nvPr>
        </p:nvSpPr>
        <p:spPr>
          <a:xfrm>
            <a:off x="415600" y="1197768"/>
            <a:ext cx="9592677" cy="455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nl" dirty="0"/>
              <a:t>De bias is een waarde die standaard bij een neuron wordt opgeteld na het verwerken van de gewichten. Dit doen we als we bepaalde neuronen extra belangrijk vinden.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" dirty="0"/>
              <a:t>Voorbeeld:</a:t>
            </a:r>
          </a:p>
          <a:p>
            <a:pPr marL="152396" indent="0">
              <a:buNone/>
            </a:pPr>
            <a:endParaRPr lang="nl" dirty="0"/>
          </a:p>
        </p:txBody>
      </p:sp>
      <p:pic>
        <p:nvPicPr>
          <p:cNvPr id="390" name="Google Shape;390;p35" descr="logo-uva - groeidocument.n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396;p36">
            <a:extLst>
              <a:ext uri="{FF2B5EF4-FFF2-40B4-BE49-F238E27FC236}">
                <a16:creationId xmlns:a16="http://schemas.microsoft.com/office/drawing/2014/main" id="{52D1C2EF-89C4-33FB-C930-A17EDEE49D87}"/>
              </a:ext>
            </a:extLst>
          </p:cNvPr>
          <p:cNvSpPr/>
          <p:nvPr/>
        </p:nvSpPr>
        <p:spPr>
          <a:xfrm>
            <a:off x="624581" y="5172463"/>
            <a:ext cx="1203600" cy="124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sp>
        <p:nvSpPr>
          <p:cNvPr id="3" name="Google Shape;397;p36">
            <a:extLst>
              <a:ext uri="{FF2B5EF4-FFF2-40B4-BE49-F238E27FC236}">
                <a16:creationId xmlns:a16="http://schemas.microsoft.com/office/drawing/2014/main" id="{530CF43B-9908-CBD0-A824-F25B95C6E8E3}"/>
              </a:ext>
            </a:extLst>
          </p:cNvPr>
          <p:cNvSpPr/>
          <p:nvPr/>
        </p:nvSpPr>
        <p:spPr>
          <a:xfrm>
            <a:off x="3064417" y="3083264"/>
            <a:ext cx="1203600" cy="124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sp>
        <p:nvSpPr>
          <p:cNvPr id="4" name="Google Shape;398;p36">
            <a:extLst>
              <a:ext uri="{FF2B5EF4-FFF2-40B4-BE49-F238E27FC236}">
                <a16:creationId xmlns:a16="http://schemas.microsoft.com/office/drawing/2014/main" id="{C34FB2A2-8061-90B3-959E-5CB58A442ACF}"/>
              </a:ext>
            </a:extLst>
          </p:cNvPr>
          <p:cNvSpPr/>
          <p:nvPr/>
        </p:nvSpPr>
        <p:spPr>
          <a:xfrm>
            <a:off x="3064417" y="5172463"/>
            <a:ext cx="1203600" cy="124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cxnSp>
        <p:nvCxnSpPr>
          <p:cNvPr id="5" name="Google Shape;399;p36">
            <a:extLst>
              <a:ext uri="{FF2B5EF4-FFF2-40B4-BE49-F238E27FC236}">
                <a16:creationId xmlns:a16="http://schemas.microsoft.com/office/drawing/2014/main" id="{453C6FCB-45AC-F454-84FC-68719353AEC8}"/>
              </a:ext>
            </a:extLst>
          </p:cNvPr>
          <p:cNvCxnSpPr>
            <a:stCxn id="2" idx="6"/>
            <a:endCxn id="3" idx="2"/>
          </p:cNvCxnSpPr>
          <p:nvPr/>
        </p:nvCxnSpPr>
        <p:spPr>
          <a:xfrm rot="10800000" flipH="1">
            <a:off x="1828181" y="3706663"/>
            <a:ext cx="1236400" cy="2089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" name="Google Shape;400;p36">
            <a:extLst>
              <a:ext uri="{FF2B5EF4-FFF2-40B4-BE49-F238E27FC236}">
                <a16:creationId xmlns:a16="http://schemas.microsoft.com/office/drawing/2014/main" id="{F8DD5FDB-A07F-EFEF-BEBB-D853FD1B8D00}"/>
              </a:ext>
            </a:extLst>
          </p:cNvPr>
          <p:cNvCxnSpPr>
            <a:stCxn id="2" idx="6"/>
            <a:endCxn id="4" idx="2"/>
          </p:cNvCxnSpPr>
          <p:nvPr/>
        </p:nvCxnSpPr>
        <p:spPr>
          <a:xfrm>
            <a:off x="1828181" y="5795863"/>
            <a:ext cx="12364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7" name="Google Shape;401;p36" title="[89,89,89,&quot;https://www.codecogs.com/eqnedit.php?latex=y_2#0&quot;]">
            <a:extLst>
              <a:ext uri="{FF2B5EF4-FFF2-40B4-BE49-F238E27FC236}">
                <a16:creationId xmlns:a16="http://schemas.microsoft.com/office/drawing/2014/main" id="{7203DC14-458F-3CE5-A5F1-1BFCBB4B61F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96640" y="5659537"/>
            <a:ext cx="339001" cy="272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02;p36" title="[89,89,89,&quot;https://www.codecogs.com/eqnedit.php?latex=%5Cfrac%7B1%7D%7B2%7D#0&quot;]">
            <a:extLst>
              <a:ext uri="{FF2B5EF4-FFF2-40B4-BE49-F238E27FC236}">
                <a16:creationId xmlns:a16="http://schemas.microsoft.com/office/drawing/2014/main" id="{CA8570A8-39EF-1C4D-62B3-941D9580FEF2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34693" y="4115331"/>
            <a:ext cx="163905" cy="528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403;p36" title="[89,89,89,&quot;https://www.codecogs.com/eqnedit.php?latex=y_1#0&quot;]">
            <a:extLst>
              <a:ext uri="{FF2B5EF4-FFF2-40B4-BE49-F238E27FC236}">
                <a16:creationId xmlns:a16="http://schemas.microsoft.com/office/drawing/2014/main" id="{4947269A-ADC4-1AB9-A36F-B9F645991876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01184" y="3570339"/>
            <a:ext cx="329921" cy="272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404;p36" title="[89,89,89,&quot;https://www.codecogs.com/eqnedit.php?latex=2#0&quot;]">
            <a:extLst>
              <a:ext uri="{FF2B5EF4-FFF2-40B4-BE49-F238E27FC236}">
                <a16:creationId xmlns:a16="http://schemas.microsoft.com/office/drawing/2014/main" id="{038C0605-8EDB-C24C-47E2-9F16348EFBE7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364266" y="3360311"/>
            <a:ext cx="163913" cy="272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05;p36" title="[89,89,89,&quot;https://www.codecogs.com/eqnedit.php?latex=x_2#0&quot;]">
            <a:extLst>
              <a:ext uri="{FF2B5EF4-FFF2-40B4-BE49-F238E27FC236}">
                <a16:creationId xmlns:a16="http://schemas.microsoft.com/office/drawing/2014/main" id="{6035C67C-39BF-1949-0A1F-4E4A3E127921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021533" y="5659537"/>
            <a:ext cx="409527" cy="27250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406;p36">
            <a:extLst>
              <a:ext uri="{FF2B5EF4-FFF2-40B4-BE49-F238E27FC236}">
                <a16:creationId xmlns:a16="http://schemas.microsoft.com/office/drawing/2014/main" id="{988FC2FF-E654-4EC2-1C56-DEEA248DB200}"/>
              </a:ext>
            </a:extLst>
          </p:cNvPr>
          <p:cNvSpPr/>
          <p:nvPr/>
        </p:nvSpPr>
        <p:spPr>
          <a:xfrm>
            <a:off x="624581" y="3083264"/>
            <a:ext cx="1203600" cy="124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cxnSp>
        <p:nvCxnSpPr>
          <p:cNvPr id="13" name="Google Shape;407;p36">
            <a:extLst>
              <a:ext uri="{FF2B5EF4-FFF2-40B4-BE49-F238E27FC236}">
                <a16:creationId xmlns:a16="http://schemas.microsoft.com/office/drawing/2014/main" id="{142788E6-D517-B61E-45A8-49EF8DE07723}"/>
              </a:ext>
            </a:extLst>
          </p:cNvPr>
          <p:cNvCxnSpPr>
            <a:stCxn id="12" idx="6"/>
            <a:endCxn id="3" idx="2"/>
          </p:cNvCxnSpPr>
          <p:nvPr/>
        </p:nvCxnSpPr>
        <p:spPr>
          <a:xfrm>
            <a:off x="1828181" y="3706664"/>
            <a:ext cx="12364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4" name="Google Shape;408;p36">
            <a:extLst>
              <a:ext uri="{FF2B5EF4-FFF2-40B4-BE49-F238E27FC236}">
                <a16:creationId xmlns:a16="http://schemas.microsoft.com/office/drawing/2014/main" id="{623908FD-A4C0-6FE4-CAE7-650B553A7CFB}"/>
              </a:ext>
            </a:extLst>
          </p:cNvPr>
          <p:cNvCxnSpPr>
            <a:stCxn id="12" idx="6"/>
            <a:endCxn id="4" idx="2"/>
          </p:cNvCxnSpPr>
          <p:nvPr/>
        </p:nvCxnSpPr>
        <p:spPr>
          <a:xfrm>
            <a:off x="1828181" y="3706664"/>
            <a:ext cx="1236400" cy="2089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5" name="Google Shape;409;p36" title="[89,89,89,&quot;https://www.codecogs.com/eqnedit.php?latex=x_1#0&quot;]">
            <a:extLst>
              <a:ext uri="{FF2B5EF4-FFF2-40B4-BE49-F238E27FC236}">
                <a16:creationId xmlns:a16="http://schemas.microsoft.com/office/drawing/2014/main" id="{90573EC2-4CE8-9D8B-77D0-8476B5952967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026531" y="3570339"/>
            <a:ext cx="399539" cy="272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410;p36" title="[89,89,89,&quot;https://www.codecogs.com/eqnedit.php?latex=2#0&quot;]">
            <a:extLst>
              <a:ext uri="{FF2B5EF4-FFF2-40B4-BE49-F238E27FC236}">
                <a16:creationId xmlns:a16="http://schemas.microsoft.com/office/drawing/2014/main" id="{8EE18B09-C21A-4A0B-0267-C366B190287C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364266" y="5869708"/>
            <a:ext cx="163913" cy="272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411;p36" title="[89,89,89,&quot;https://www.codecogs.com/eqnedit.php?latex=1#0&quot;]">
            <a:extLst>
              <a:ext uri="{FF2B5EF4-FFF2-40B4-BE49-F238E27FC236}">
                <a16:creationId xmlns:a16="http://schemas.microsoft.com/office/drawing/2014/main" id="{53412C4B-773E-37CC-5BCF-AF49B45B9737}"/>
              </a:ext>
            </a:extLst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849321" y="5083488"/>
            <a:ext cx="134643" cy="272504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kstvak 19">
                <a:extLst>
                  <a:ext uri="{FF2B5EF4-FFF2-40B4-BE49-F238E27FC236}">
                    <a16:creationId xmlns:a16="http://schemas.microsoft.com/office/drawing/2014/main" id="{12F271ED-C482-14DC-9A6E-E1E53CD6E5EE}"/>
                  </a:ext>
                </a:extLst>
              </p:cNvPr>
              <p:cNvSpPr txBox="1"/>
              <p:nvPr/>
            </p:nvSpPr>
            <p:spPr>
              <a:xfrm>
                <a:off x="6643286" y="3083265"/>
                <a:ext cx="2732799" cy="6914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2 </m:t>
                          </m:r>
                        </m:sub>
                      </m:sSub>
                      <m:r>
                        <a:rPr lang="en-GB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nl-NL" sz="2400" dirty="0"/>
              </a:p>
            </p:txBody>
          </p:sp>
        </mc:Choice>
        <mc:Fallback xmlns="">
          <p:sp>
            <p:nvSpPr>
              <p:cNvPr id="20" name="Tekstvak 19">
                <a:extLst>
                  <a:ext uri="{FF2B5EF4-FFF2-40B4-BE49-F238E27FC236}">
                    <a16:creationId xmlns:a16="http://schemas.microsoft.com/office/drawing/2014/main" id="{12F271ED-C482-14DC-9A6E-E1E53CD6E5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43286" y="3083265"/>
                <a:ext cx="2732799" cy="691471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kstvak 20">
            <a:extLst>
              <a:ext uri="{FF2B5EF4-FFF2-40B4-BE49-F238E27FC236}">
                <a16:creationId xmlns:a16="http://schemas.microsoft.com/office/drawing/2014/main" id="{6FE1D733-5186-A1EE-6CBA-33E9CA0B8567}"/>
              </a:ext>
            </a:extLst>
          </p:cNvPr>
          <p:cNvSpPr txBox="1"/>
          <p:nvPr/>
        </p:nvSpPr>
        <p:spPr>
          <a:xfrm>
            <a:off x="4530006" y="3148246"/>
            <a:ext cx="160392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667" dirty="0">
                <a:solidFill>
                  <a:srgbClr val="FF0000"/>
                </a:solidFill>
                <a:latin typeface="LM Roman 10" panose="00000500000000000000" pitchFamily="50" charset="0"/>
              </a:rPr>
              <a:t>Bias = 1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886D8650-6D45-73AB-66D0-0067E9C93E6A}"/>
              </a:ext>
            </a:extLst>
          </p:cNvPr>
          <p:cNvSpPr txBox="1"/>
          <p:nvPr/>
        </p:nvSpPr>
        <p:spPr>
          <a:xfrm>
            <a:off x="4505408" y="5358889"/>
            <a:ext cx="160392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667" dirty="0">
                <a:solidFill>
                  <a:srgbClr val="FF0000"/>
                </a:solidFill>
                <a:latin typeface="LM Roman 10" panose="00000500000000000000" pitchFamily="50" charset="0"/>
              </a:rPr>
              <a:t>Bias =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kstvak 23">
                <a:extLst>
                  <a:ext uri="{FF2B5EF4-FFF2-40B4-BE49-F238E27FC236}">
                    <a16:creationId xmlns:a16="http://schemas.microsoft.com/office/drawing/2014/main" id="{8DDF6FCA-18CD-041F-1C06-C9BA4CD91B0B}"/>
                  </a:ext>
                </a:extLst>
              </p:cNvPr>
              <p:cNvSpPr txBox="1"/>
              <p:nvPr/>
            </p:nvSpPr>
            <p:spPr>
              <a:xfrm>
                <a:off x="5750025" y="5358889"/>
                <a:ext cx="4304852" cy="46166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2 </m:t>
                          </m:r>
                        </m:sub>
                      </m:sSub>
                      <m:r>
                        <a:rPr lang="en-GB" sz="2400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</m:oMath>
                  </m:oMathPara>
                </a14:m>
                <a:endParaRPr lang="nl-NL" sz="2400" dirty="0"/>
              </a:p>
            </p:txBody>
          </p:sp>
        </mc:Choice>
        <mc:Fallback xmlns="">
          <p:sp>
            <p:nvSpPr>
              <p:cNvPr id="24" name="Tekstvak 23">
                <a:extLst>
                  <a:ext uri="{FF2B5EF4-FFF2-40B4-BE49-F238E27FC236}">
                    <a16:creationId xmlns:a16="http://schemas.microsoft.com/office/drawing/2014/main" id="{8DDF6FCA-18CD-041F-1C06-C9BA4CD91B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0025" y="5358889"/>
                <a:ext cx="4304852" cy="461665"/>
              </a:xfrm>
              <a:prstGeom prst="rect">
                <a:avLst/>
              </a:prstGeom>
              <a:blipFill>
                <a:blip r:embed="rId12"/>
                <a:stretch>
                  <a:fillRect b="-1315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" grpId="0" build="p"/>
      <p:bldP spid="2" grpId="0" animBg="1"/>
      <p:bldP spid="3" grpId="0" animBg="1"/>
      <p:bldP spid="4" grpId="0" animBg="1"/>
      <p:bldP spid="12" grpId="0" animBg="1"/>
      <p:bldP spid="20" grpId="0"/>
      <p:bldP spid="21" grpId="0"/>
      <p:bldP spid="22" grpId="0"/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>
          <a:extLst>
            <a:ext uri="{FF2B5EF4-FFF2-40B4-BE49-F238E27FC236}">
              <a16:creationId xmlns:a16="http://schemas.microsoft.com/office/drawing/2014/main" id="{65646B86-5AD8-960A-405A-10ED0E917C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35">
            <a:extLst>
              <a:ext uri="{FF2B5EF4-FFF2-40B4-BE49-F238E27FC236}">
                <a16:creationId xmlns:a16="http://schemas.microsoft.com/office/drawing/2014/main" id="{4C376DA5-32FF-563F-B878-5887EA49129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" dirty="0"/>
              <a:t>Bias</a:t>
            </a:r>
            <a:endParaRPr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89" name="Google Shape;389;p35">
            <a:extLst>
              <a:ext uri="{FF2B5EF4-FFF2-40B4-BE49-F238E27FC236}">
                <a16:creationId xmlns:a16="http://schemas.microsoft.com/office/drawing/2014/main" id="{5A570FFB-265D-76B4-58FA-BB51087DCEB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15600" y="1197768"/>
            <a:ext cx="9592677" cy="45552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nl" dirty="0"/>
              <a:t>De bias is een waarde die standaard bij een neuron wordt opgeteld na het verwerken van de gewichten. Dit doen we als we bepaalde neuronen extra belangrijk vinden.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" dirty="0"/>
              <a:t>Voorbeeld:</a:t>
            </a:r>
          </a:p>
          <a:p>
            <a:pPr marL="152396" indent="0">
              <a:buNone/>
            </a:pPr>
            <a:endParaRPr lang="nl" dirty="0"/>
          </a:p>
        </p:txBody>
      </p:sp>
      <p:pic>
        <p:nvPicPr>
          <p:cNvPr id="390" name="Google Shape;390;p35" descr="logo-uva - groeidocument.nl">
            <a:extLst>
              <a:ext uri="{FF2B5EF4-FFF2-40B4-BE49-F238E27FC236}">
                <a16:creationId xmlns:a16="http://schemas.microsoft.com/office/drawing/2014/main" id="{C32A69C9-CE2F-0B57-32BB-DF74B59068B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396;p36">
            <a:extLst>
              <a:ext uri="{FF2B5EF4-FFF2-40B4-BE49-F238E27FC236}">
                <a16:creationId xmlns:a16="http://schemas.microsoft.com/office/drawing/2014/main" id="{59355C55-A850-9CFF-8D64-8FA3BD14C5D1}"/>
              </a:ext>
            </a:extLst>
          </p:cNvPr>
          <p:cNvSpPr/>
          <p:nvPr/>
        </p:nvSpPr>
        <p:spPr>
          <a:xfrm>
            <a:off x="624581" y="5172463"/>
            <a:ext cx="1203600" cy="124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sp>
        <p:nvSpPr>
          <p:cNvPr id="3" name="Google Shape;397;p36">
            <a:extLst>
              <a:ext uri="{FF2B5EF4-FFF2-40B4-BE49-F238E27FC236}">
                <a16:creationId xmlns:a16="http://schemas.microsoft.com/office/drawing/2014/main" id="{8E1E9409-69CA-1E66-D698-9FCEC97EF399}"/>
              </a:ext>
            </a:extLst>
          </p:cNvPr>
          <p:cNvSpPr/>
          <p:nvPr/>
        </p:nvSpPr>
        <p:spPr>
          <a:xfrm>
            <a:off x="3064417" y="3083264"/>
            <a:ext cx="1203600" cy="124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sp>
        <p:nvSpPr>
          <p:cNvPr id="4" name="Google Shape;398;p36">
            <a:extLst>
              <a:ext uri="{FF2B5EF4-FFF2-40B4-BE49-F238E27FC236}">
                <a16:creationId xmlns:a16="http://schemas.microsoft.com/office/drawing/2014/main" id="{7D6702E5-B99A-3D3E-B9D7-B74603D5B126}"/>
              </a:ext>
            </a:extLst>
          </p:cNvPr>
          <p:cNvSpPr/>
          <p:nvPr/>
        </p:nvSpPr>
        <p:spPr>
          <a:xfrm>
            <a:off x="3064417" y="5172463"/>
            <a:ext cx="1203600" cy="124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cxnSp>
        <p:nvCxnSpPr>
          <p:cNvPr id="5" name="Google Shape;399;p36">
            <a:extLst>
              <a:ext uri="{FF2B5EF4-FFF2-40B4-BE49-F238E27FC236}">
                <a16:creationId xmlns:a16="http://schemas.microsoft.com/office/drawing/2014/main" id="{4D8A80A9-3EEF-A7CE-73EA-16719ED74D31}"/>
              </a:ext>
            </a:extLst>
          </p:cNvPr>
          <p:cNvCxnSpPr>
            <a:stCxn id="2" idx="6"/>
            <a:endCxn id="3" idx="2"/>
          </p:cNvCxnSpPr>
          <p:nvPr/>
        </p:nvCxnSpPr>
        <p:spPr>
          <a:xfrm rot="10800000" flipH="1">
            <a:off x="1828181" y="3706663"/>
            <a:ext cx="1236400" cy="2089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" name="Google Shape;400;p36">
            <a:extLst>
              <a:ext uri="{FF2B5EF4-FFF2-40B4-BE49-F238E27FC236}">
                <a16:creationId xmlns:a16="http://schemas.microsoft.com/office/drawing/2014/main" id="{B16DC0E6-62BD-0F90-1423-9F8E63D1F66D}"/>
              </a:ext>
            </a:extLst>
          </p:cNvPr>
          <p:cNvCxnSpPr>
            <a:stCxn id="2" idx="6"/>
            <a:endCxn id="4" idx="2"/>
          </p:cNvCxnSpPr>
          <p:nvPr/>
        </p:nvCxnSpPr>
        <p:spPr>
          <a:xfrm>
            <a:off x="1828181" y="5795863"/>
            <a:ext cx="12364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7" name="Google Shape;401;p36" title="[89,89,89,&quot;https://www.codecogs.com/eqnedit.php?latex=y_2#0&quot;]">
            <a:extLst>
              <a:ext uri="{FF2B5EF4-FFF2-40B4-BE49-F238E27FC236}">
                <a16:creationId xmlns:a16="http://schemas.microsoft.com/office/drawing/2014/main" id="{F9D94F80-7E11-2588-F7B4-E476BBDB90F4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96640" y="5659537"/>
            <a:ext cx="339001" cy="272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02;p36" title="[89,89,89,&quot;https://www.codecogs.com/eqnedit.php?latex=%5Cfrac%7B1%7D%7B2%7D#0&quot;]">
            <a:extLst>
              <a:ext uri="{FF2B5EF4-FFF2-40B4-BE49-F238E27FC236}">
                <a16:creationId xmlns:a16="http://schemas.microsoft.com/office/drawing/2014/main" id="{010DF7F1-354A-B1A2-59FE-FD19D07E4BDE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834693" y="4115331"/>
            <a:ext cx="163905" cy="528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403;p36" title="[89,89,89,&quot;https://www.codecogs.com/eqnedit.php?latex=y_1#0&quot;]">
            <a:extLst>
              <a:ext uri="{FF2B5EF4-FFF2-40B4-BE49-F238E27FC236}">
                <a16:creationId xmlns:a16="http://schemas.microsoft.com/office/drawing/2014/main" id="{52960D47-E34C-6F02-62E4-AE6FB34EC458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501184" y="3570339"/>
            <a:ext cx="329921" cy="272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404;p36" title="[89,89,89,&quot;https://www.codecogs.com/eqnedit.php?latex=2#0&quot;]">
            <a:extLst>
              <a:ext uri="{FF2B5EF4-FFF2-40B4-BE49-F238E27FC236}">
                <a16:creationId xmlns:a16="http://schemas.microsoft.com/office/drawing/2014/main" id="{105DE24C-5D7C-7215-33A6-205B24D333FD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364266" y="3360311"/>
            <a:ext cx="163913" cy="272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05;p36" title="[89,89,89,&quot;https://www.codecogs.com/eqnedit.php?latex=x_2#0&quot;]">
            <a:extLst>
              <a:ext uri="{FF2B5EF4-FFF2-40B4-BE49-F238E27FC236}">
                <a16:creationId xmlns:a16="http://schemas.microsoft.com/office/drawing/2014/main" id="{BFE22C67-6DB4-2DD5-D6F0-48DDEA155B01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021533" y="5659537"/>
            <a:ext cx="409527" cy="272504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406;p36">
            <a:extLst>
              <a:ext uri="{FF2B5EF4-FFF2-40B4-BE49-F238E27FC236}">
                <a16:creationId xmlns:a16="http://schemas.microsoft.com/office/drawing/2014/main" id="{CE1F6713-EEE5-C510-0278-4EC3D39125B7}"/>
              </a:ext>
            </a:extLst>
          </p:cNvPr>
          <p:cNvSpPr/>
          <p:nvPr/>
        </p:nvSpPr>
        <p:spPr>
          <a:xfrm>
            <a:off x="624581" y="3083264"/>
            <a:ext cx="1203600" cy="12468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121900" tIns="121900" rIns="121900" bIns="121900" anchor="ctr" anchorCtr="0">
            <a:noAutofit/>
          </a:bodyPr>
          <a:lstStyle/>
          <a:p>
            <a:pPr algn="ctr"/>
            <a:endParaRPr sz="2400"/>
          </a:p>
        </p:txBody>
      </p:sp>
      <p:cxnSp>
        <p:nvCxnSpPr>
          <p:cNvPr id="13" name="Google Shape;407;p36">
            <a:extLst>
              <a:ext uri="{FF2B5EF4-FFF2-40B4-BE49-F238E27FC236}">
                <a16:creationId xmlns:a16="http://schemas.microsoft.com/office/drawing/2014/main" id="{4A96D51C-110D-D130-6773-6219208BCD40}"/>
              </a:ext>
            </a:extLst>
          </p:cNvPr>
          <p:cNvCxnSpPr>
            <a:stCxn id="12" idx="6"/>
            <a:endCxn id="3" idx="2"/>
          </p:cNvCxnSpPr>
          <p:nvPr/>
        </p:nvCxnSpPr>
        <p:spPr>
          <a:xfrm>
            <a:off x="1828181" y="3706664"/>
            <a:ext cx="12364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4" name="Google Shape;408;p36">
            <a:extLst>
              <a:ext uri="{FF2B5EF4-FFF2-40B4-BE49-F238E27FC236}">
                <a16:creationId xmlns:a16="http://schemas.microsoft.com/office/drawing/2014/main" id="{7013AEFE-A568-E0BA-776F-B448E9D3BD46}"/>
              </a:ext>
            </a:extLst>
          </p:cNvPr>
          <p:cNvCxnSpPr>
            <a:stCxn id="12" idx="6"/>
            <a:endCxn id="4" idx="2"/>
          </p:cNvCxnSpPr>
          <p:nvPr/>
        </p:nvCxnSpPr>
        <p:spPr>
          <a:xfrm>
            <a:off x="1828181" y="3706664"/>
            <a:ext cx="1236400" cy="2089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5" name="Google Shape;409;p36" title="[89,89,89,&quot;https://www.codecogs.com/eqnedit.php?latex=x_1#0&quot;]">
            <a:extLst>
              <a:ext uri="{FF2B5EF4-FFF2-40B4-BE49-F238E27FC236}">
                <a16:creationId xmlns:a16="http://schemas.microsoft.com/office/drawing/2014/main" id="{8F648F0A-1E02-4534-385A-768AF26CFFF4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026531" y="3570339"/>
            <a:ext cx="399539" cy="272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410;p36" title="[89,89,89,&quot;https://www.codecogs.com/eqnedit.php?latex=2#0&quot;]">
            <a:extLst>
              <a:ext uri="{FF2B5EF4-FFF2-40B4-BE49-F238E27FC236}">
                <a16:creationId xmlns:a16="http://schemas.microsoft.com/office/drawing/2014/main" id="{D3C9DC57-1DF4-FEE4-B6C8-A585408477B2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364266" y="5869708"/>
            <a:ext cx="163913" cy="272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411;p36" title="[89,89,89,&quot;https://www.codecogs.com/eqnedit.php?latex=1#0&quot;]">
            <a:extLst>
              <a:ext uri="{FF2B5EF4-FFF2-40B4-BE49-F238E27FC236}">
                <a16:creationId xmlns:a16="http://schemas.microsoft.com/office/drawing/2014/main" id="{2BA551A8-6753-95B8-D779-B7267F32723D}"/>
              </a:ext>
            </a:extLst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849321" y="5083488"/>
            <a:ext cx="134643" cy="272504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B2854C1A-26F2-16B1-58D4-FBCC5D0DCADE}"/>
              </a:ext>
            </a:extLst>
          </p:cNvPr>
          <p:cNvSpPr txBox="1"/>
          <p:nvPr/>
        </p:nvSpPr>
        <p:spPr>
          <a:xfrm>
            <a:off x="4530006" y="3148246"/>
            <a:ext cx="160392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667" dirty="0">
                <a:solidFill>
                  <a:srgbClr val="FF0000"/>
                </a:solidFill>
                <a:latin typeface="LM Roman 10" panose="00000500000000000000" pitchFamily="50" charset="0"/>
              </a:rPr>
              <a:t>Bias = 1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47D0794B-F48C-F5C8-DCA7-4D403B9712BF}"/>
              </a:ext>
            </a:extLst>
          </p:cNvPr>
          <p:cNvSpPr txBox="1"/>
          <p:nvPr/>
        </p:nvSpPr>
        <p:spPr>
          <a:xfrm>
            <a:off x="4505408" y="5358889"/>
            <a:ext cx="1603925" cy="502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667" dirty="0">
                <a:solidFill>
                  <a:srgbClr val="FF0000"/>
                </a:solidFill>
                <a:latin typeface="LM Roman 10" panose="00000500000000000000" pitchFamily="50" charset="0"/>
              </a:rPr>
              <a:t>Bias =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kstvak 18">
                <a:extLst>
                  <a:ext uri="{FF2B5EF4-FFF2-40B4-BE49-F238E27FC236}">
                    <a16:creationId xmlns:a16="http://schemas.microsoft.com/office/drawing/2014/main" id="{5810F807-0C11-EACB-D4FC-C96AF0867593}"/>
                  </a:ext>
                </a:extLst>
              </p:cNvPr>
              <p:cNvSpPr txBox="1"/>
              <p:nvPr/>
            </p:nvSpPr>
            <p:spPr>
              <a:xfrm>
                <a:off x="4917893" y="3894061"/>
                <a:ext cx="6096896" cy="749629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GB" sz="2400" i="1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4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1/2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4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4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4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GB" sz="24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4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4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nl-NL" sz="2400" dirty="0"/>
              </a:p>
            </p:txBody>
          </p:sp>
        </mc:Choice>
        <mc:Fallback xmlns="">
          <p:sp>
            <p:nvSpPr>
              <p:cNvPr id="19" name="Tekstvak 18">
                <a:extLst>
                  <a:ext uri="{FF2B5EF4-FFF2-40B4-BE49-F238E27FC236}">
                    <a16:creationId xmlns:a16="http://schemas.microsoft.com/office/drawing/2014/main" id="{5810F807-0C11-EACB-D4FC-C96AF08675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17893" y="3894061"/>
                <a:ext cx="6096896" cy="749629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320923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>
          <a:extLst>
            <a:ext uri="{FF2B5EF4-FFF2-40B4-BE49-F238E27FC236}">
              <a16:creationId xmlns:a16="http://schemas.microsoft.com/office/drawing/2014/main" id="{8A300685-A04C-5696-8E10-763BEC3B10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7">
            <a:extLst>
              <a:ext uri="{FF2B5EF4-FFF2-40B4-BE49-F238E27FC236}">
                <a16:creationId xmlns:a16="http://schemas.microsoft.com/office/drawing/2014/main" id="{1A2EE527-07B0-9642-5A0A-C57FF4790DB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-NL" dirty="0"/>
              <a:t>Activeringsfunctie</a:t>
            </a:r>
            <a:br>
              <a:rPr lang="nl-NL" dirty="0"/>
            </a:b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1" name="Google Shape;421;p37">
                <a:extLst>
                  <a:ext uri="{FF2B5EF4-FFF2-40B4-BE49-F238E27FC236}">
                    <a16:creationId xmlns:a16="http://schemas.microsoft.com/office/drawing/2014/main" id="{4326BCE4-9BFD-F2B9-D1CB-06405C7F62B0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600" y="1536633"/>
                <a:ext cx="9073840" cy="4555200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rmAutofit/>
              </a:bodyPr>
              <a:lstStyle/>
              <a:p>
                <a:pPr>
                  <a:buFont typeface="Wingdings" panose="05000000000000000000" pitchFamily="2" charset="2"/>
                  <a:buChar char="v"/>
                </a:pPr>
                <a:r>
                  <a:rPr lang="nl-NL" dirty="0"/>
                  <a:t>Een functie die op een hele laag neuronen wordt toegepast.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nl-NL" dirty="0"/>
                  <a:t>Neem de laag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nl-NL" dirty="0"/>
                  <a:t>. Hier kunnen we de functie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nl-NL" dirty="0"/>
                  <a:t> als volgt op toepassen:</a:t>
                </a:r>
              </a:p>
              <a:p>
                <a:pPr marL="152396" indent="0" algn="ctr">
                  <a:buNone/>
                </a:pPr>
                <a14:m>
                  <m:oMath xmlns:m="http://schemas.openxmlformats.org/officeDocument/2006/math">
                    <m:r>
                      <a:rPr lang="en-GB" sz="2133" i="1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sz="2133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GB" sz="2133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GB" sz="2133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GB" sz="2133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GB" sz="2133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GB" sz="2133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GB" sz="2133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2133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2133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e>
                    </m:d>
                  </m:oMath>
                </a14:m>
                <a:r>
                  <a:rPr lang="nl-NL" sz="2133" dirty="0"/>
                  <a:t> 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nl-NL" sz="2133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nl-NL" sz="2133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en-GB" sz="2133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GB" sz="2133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GB" sz="2133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m:rPr>
                                      <m:brk m:alnAt="7"/>
                                    </m:rPr>
                                    <a:rPr lang="en-GB" sz="2133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sSubSup>
                                <m:sSubSupPr>
                                  <m:ctrlPr>
                                    <a:rPr lang="en-GB" sz="2133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2133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133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GB" sz="2133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endParaRPr lang="nl-NL" dirty="0"/>
              </a:p>
              <a:p>
                <a:pPr marL="152396" indent="0" algn="ctr">
                  <a:buNone/>
                </a:pPr>
                <a:endParaRPr lang="nl-NL" dirty="0"/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nl-NL" dirty="0"/>
                  <a:t>De activeringsfunctie passen we altijd toe nadat we de gewichten en </a:t>
                </a:r>
                <a:r>
                  <a:rPr lang="nl-NL" dirty="0" err="1"/>
                  <a:t>biases</a:t>
                </a:r>
                <a:r>
                  <a:rPr lang="nl-NL" dirty="0"/>
                  <a:t> hebben toegepast.</a:t>
                </a:r>
              </a:p>
              <a:p>
                <a:pPr>
                  <a:buFont typeface="Wingdings" panose="05000000000000000000" pitchFamily="2" charset="2"/>
                  <a:buChar char="v"/>
                </a:pPr>
                <a:r>
                  <a:rPr lang="nl-NL" dirty="0"/>
                  <a:t>Bijvoorbeeld:</a:t>
                </a:r>
              </a:p>
              <a:p>
                <a:pPr marL="152396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133" b="0" i="1" smtClean="0">
                          <a:latin typeface="Cambria Math" panose="02040503050406030204" pitchFamily="18" charset="0"/>
                        </a:rPr>
                        <m:t>    </m:t>
                      </m:r>
                      <m:d>
                        <m:dPr>
                          <m:begChr m:val="["/>
                          <m:endChr m:val="]"/>
                          <m:ctrlPr>
                            <a:rPr lang="nl-NL" sz="2133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133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2133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GB" sz="2133">
                                        <a:latin typeface="Cambria Math" panose="02040503050406030204" pitchFamily="18" charset="0"/>
                                      </a:rPr>
                                      <m:t>o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sz="2133">
                                        <a:latin typeface="Cambria Math" panose="02040503050406030204" pitchFamily="18" charset="0"/>
                                      </a:rPr>
                                      <m:t>ut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sz="2133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133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 sz="2133">
                                        <a:latin typeface="Cambria Math" panose="02040503050406030204" pitchFamily="18" charset="0"/>
                                      </a:rPr>
                                      <m:t>out</m:t>
                                    </m:r>
                                  </m:e>
                                  <m:sub>
                                    <m:r>
                                      <a:rPr lang="en-GB" sz="2133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GB" sz="2133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133" i="1"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GB" sz="2133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2133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GB" sz="2133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sz="2133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e>
                                    <m:r>
                                      <a:rPr lang="en-GB" sz="2133" i="1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GB" sz="2133" i="1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e>
                                  <m:e>
                                    <m:r>
                                      <a:rPr lang="en-GB" sz="2133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mr>
                              </m:m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GB" sz="2133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GB" sz="2133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GB" sz="2133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GB" sz="2133">
                                            <a:latin typeface="Cambria Math" panose="02040503050406030204" pitchFamily="18" charset="0"/>
                                          </a:rPr>
                                          <m:t>i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GB" sz="2133">
                                            <a:latin typeface="Cambria Math" panose="02040503050406030204" pitchFamily="18" charset="0"/>
                                          </a:rPr>
                                          <m:t>n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GB" sz="2133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GB" sz="2133" i="1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2133">
                                            <a:latin typeface="Cambria Math" panose="02040503050406030204" pitchFamily="18" charset="0"/>
                                          </a:rPr>
                                          <m:t>in</m:t>
                                        </m:r>
                                      </m:e>
                                      <m:sub>
                                        <m:r>
                                          <a:rPr lang="en-GB" sz="2133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  <m:r>
                            <a:rPr lang="en-GB" sz="2133" i="1">
                              <a:latin typeface="Cambria Math" panose="02040503050406030204" pitchFamily="18" charset="0"/>
                            </a:rPr>
                            <m:t>+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GB" sz="2133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GB" sz="2133" i="1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sz="2133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GB" sz="2133" i="1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</m:d>
                      <m:r>
                        <a:rPr lang="en-GB" sz="2133" i="1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GB" sz="2133" dirty="0"/>
              </a:p>
              <a:p>
                <a:pPr algn="ctr">
                  <a:buFont typeface="Wingdings" panose="05000000000000000000" pitchFamily="2" charset="2"/>
                  <a:buChar char="v"/>
                </a:pPr>
                <a:endParaRPr lang="en-GB" sz="2133" dirty="0"/>
              </a:p>
              <a:p>
                <a:pPr marL="152396" indent="0">
                  <a:buNone/>
                </a:pPr>
                <a:r>
                  <a:rPr lang="nl-NL" dirty="0"/>
                  <a:t>	   met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p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0" smtClean="0">
                        <a:latin typeface="Cambria Math" panose="02040503050406030204" pitchFamily="18" charset="0"/>
                      </a:rPr>
                      <m:t>+3</m:t>
                    </m:r>
                  </m:oMath>
                </a14:m>
                <a:r>
                  <a:rPr lang="nl-NL" dirty="0"/>
                  <a:t>.</a:t>
                </a:r>
              </a:p>
            </p:txBody>
          </p:sp>
        </mc:Choice>
        <mc:Fallback xmlns="">
          <p:sp>
            <p:nvSpPr>
              <p:cNvPr id="421" name="Google Shape;421;p37">
                <a:extLst>
                  <a:ext uri="{FF2B5EF4-FFF2-40B4-BE49-F238E27FC236}">
                    <a16:creationId xmlns:a16="http://schemas.microsoft.com/office/drawing/2014/main" id="{4326BCE4-9BFD-F2B9-D1CB-06405C7F62B0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600" y="1536633"/>
                <a:ext cx="9073840" cy="4555200"/>
              </a:xfrm>
              <a:prstGeom prst="rect">
                <a:avLst/>
              </a:prstGeom>
              <a:blipFill>
                <a:blip r:embed="rId3"/>
                <a:stretch>
                  <a:fillRect r="-20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6" name="Google Shape;426;p37" descr="logo-uva - groeidocument.nl">
            <a:extLst>
              <a:ext uri="{FF2B5EF4-FFF2-40B4-BE49-F238E27FC236}">
                <a16:creationId xmlns:a16="http://schemas.microsoft.com/office/drawing/2014/main" id="{13C8B261-36EB-45C7-0F99-9ACB7177693C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633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Rood">
      <a:dk1>
        <a:sysClr val="windowText" lastClr="000000"/>
      </a:dk1>
      <a:lt1>
        <a:sysClr val="window" lastClr="FFFFFF"/>
      </a:lt1>
      <a:dk2>
        <a:srgbClr val="323232"/>
      </a:dk2>
      <a:lt2>
        <a:srgbClr val="E5C243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991</TotalTime>
  <Words>734</Words>
  <Application>Microsoft Office PowerPoint</Application>
  <PresentationFormat>Breedbeeld</PresentationFormat>
  <Paragraphs>132</Paragraphs>
  <Slides>18</Slides>
  <Notes>17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7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6" baseType="lpstr">
      <vt:lpstr>Aptos</vt:lpstr>
      <vt:lpstr>Arial</vt:lpstr>
      <vt:lpstr>Cambria Math</vt:lpstr>
      <vt:lpstr>LM Roman 10</vt:lpstr>
      <vt:lpstr>Trebuchet MS</vt:lpstr>
      <vt:lpstr>Wingdings</vt:lpstr>
      <vt:lpstr>Wingdings 3</vt:lpstr>
      <vt:lpstr>Facet</vt:lpstr>
      <vt:lpstr>De wiskunde achter AI – Cost-functie en het backpropagation-algoritme</vt:lpstr>
      <vt:lpstr>Wat gaan we vandaag doen?</vt:lpstr>
      <vt:lpstr>Neurale netwerken</vt:lpstr>
      <vt:lpstr>Wat is een neuraal netwerk?</vt:lpstr>
      <vt:lpstr>Verborgen laag</vt:lpstr>
      <vt:lpstr>Gewichten</vt:lpstr>
      <vt:lpstr>Bias</vt:lpstr>
      <vt:lpstr>Bias</vt:lpstr>
      <vt:lpstr>Activeringsfunctie </vt:lpstr>
      <vt:lpstr>De cost-functie en backpropagation</vt:lpstr>
      <vt:lpstr> De cost-functie</vt:lpstr>
      <vt:lpstr> De cost-functie - Voorbeeld</vt:lpstr>
      <vt:lpstr>Syllabus 7.4, opgaves 1 en 2</vt:lpstr>
      <vt:lpstr> Het backpropagation-algoritme</vt:lpstr>
      <vt:lpstr> Het backpropagation-algoritme</vt:lpstr>
      <vt:lpstr> Het backpropagation-algoritme</vt:lpstr>
      <vt:lpstr> Het backpropagation-algoritme</vt:lpstr>
      <vt:lpstr>Syllabus 7.4, opgaves 3 en 4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Bouke Hoekstra</dc:creator>
  <cp:lastModifiedBy>Bouke Hoekstra</cp:lastModifiedBy>
  <cp:revision>10</cp:revision>
  <dcterms:created xsi:type="dcterms:W3CDTF">2025-01-26T18:54:16Z</dcterms:created>
  <dcterms:modified xsi:type="dcterms:W3CDTF">2025-01-29T04:46:26Z</dcterms:modified>
</cp:coreProperties>
</file>