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comments/modernComment_11D_0.xml" ContentType="application/vnd.ms-powerpoint.comments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71" r:id="rId1"/>
  </p:sldMasterIdLst>
  <p:notesMasterIdLst>
    <p:notesMasterId r:id="rId38"/>
  </p:notesMasterIdLst>
  <p:sldIdLst>
    <p:sldId id="256" r:id="rId2"/>
    <p:sldId id="307" r:id="rId3"/>
    <p:sldId id="308" r:id="rId4"/>
    <p:sldId id="309" r:id="rId5"/>
    <p:sldId id="310" r:id="rId6"/>
    <p:sldId id="311" r:id="rId7"/>
    <p:sldId id="263" r:id="rId8"/>
    <p:sldId id="264" r:id="rId9"/>
    <p:sldId id="313" r:id="rId10"/>
    <p:sldId id="312" r:id="rId11"/>
    <p:sldId id="266" r:id="rId12"/>
    <p:sldId id="267" r:id="rId13"/>
    <p:sldId id="275" r:id="rId14"/>
    <p:sldId id="274" r:id="rId15"/>
    <p:sldId id="268" r:id="rId16"/>
    <p:sldId id="269" r:id="rId17"/>
    <p:sldId id="270" r:id="rId18"/>
    <p:sldId id="271" r:id="rId19"/>
    <p:sldId id="272" r:id="rId20"/>
    <p:sldId id="273" r:id="rId21"/>
    <p:sldId id="276" r:id="rId22"/>
    <p:sldId id="277" r:id="rId23"/>
    <p:sldId id="302" r:id="rId24"/>
    <p:sldId id="303" r:id="rId25"/>
    <p:sldId id="304" r:id="rId26"/>
    <p:sldId id="281" r:id="rId27"/>
    <p:sldId id="282" r:id="rId28"/>
    <p:sldId id="283" r:id="rId29"/>
    <p:sldId id="305" r:id="rId30"/>
    <p:sldId id="285" r:id="rId31"/>
    <p:sldId id="286" r:id="rId32"/>
    <p:sldId id="289" r:id="rId33"/>
    <p:sldId id="290" r:id="rId34"/>
    <p:sldId id="291" r:id="rId35"/>
    <p:sldId id="306" r:id="rId36"/>
    <p:sldId id="314" r:id="rId37"/>
  </p:sldIdLst>
  <p:sldSz cx="9144000" cy="5143500" type="screen16x9"/>
  <p:notesSz cx="6858000" cy="9144000"/>
  <p:embeddedFontLst>
    <p:embeddedFont>
      <p:font typeface="Cambria Math" panose="02040503050406030204" pitchFamily="18" charset="0"/>
      <p:regular r:id="rId39"/>
    </p:embeddedFont>
    <p:embeddedFont>
      <p:font typeface="Trebuchet MS" panose="020B0603020202020204" pitchFamily="34" charset="0"/>
      <p:regular r:id="rId40"/>
      <p:bold r:id="rId41"/>
      <p:italic r:id="rId42"/>
      <p:boldItalic r:id="rId43"/>
    </p:embeddedFont>
    <p:embeddedFont>
      <p:font typeface="Wingdings 3" panose="05040102010807070707" pitchFamily="18" charset="2"/>
      <p:regular r:id="rId44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7146EB9-EA4E-4327-2B17-1171E1368872}" name="Bouke Hoekstra" initials="BH" userId="S::O305352@zaam.nl::121471f6-d5d9-4dd4-8943-da795c38bd0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8344"/>
    <a:srgbClr val="FFFFFF"/>
    <a:srgbClr val="90C226"/>
    <a:srgbClr val="CDE4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042" autoAdjust="0"/>
  </p:normalViewPr>
  <p:slideViewPr>
    <p:cSldViewPr snapToGrid="0">
      <p:cViewPr>
        <p:scale>
          <a:sx n="100" d="100"/>
          <a:sy n="100" d="100"/>
        </p:scale>
        <p:origin x="101" y="-101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1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4.fntdata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font" Target="fonts/font2.fntdata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microsoft.com/office/2018/10/relationships/authors" Target="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font" Target="fonts/font5.fntdata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font" Target="fonts/font3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comments/modernComment_11D_0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BC160ADC-BA01-44F3-AE61-0E0ABB84B41C}" authorId="{07146EB9-EA4E-4327-2B17-1171E1368872}" created="2024-11-27T22:46:24.16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0" sldId="285"/>
      <ac:spMk id="317" creationId="{00000000-0000-0000-0000-000000000000}"/>
    </ac:deMkLst>
    <p188:txBody>
      <a:bodyPr/>
      <a:lstStyle/>
      <a:p>
        <a:r>
          <a:rPr lang="en-NL"/>
          <a:t>Wat is dit teken</a:t>
        </a:r>
      </a:p>
    </p188:txBody>
  </p188:cm>
</p188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>
          <a:extLst>
            <a:ext uri="{FF2B5EF4-FFF2-40B4-BE49-F238E27FC236}">
              <a16:creationId xmlns:a16="http://schemas.microsoft.com/office/drawing/2014/main" id="{87B62987-5524-2BEA-C827-3878408668E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70ed273010_0_24:notes">
            <a:extLst>
              <a:ext uri="{FF2B5EF4-FFF2-40B4-BE49-F238E27FC236}">
                <a16:creationId xmlns:a16="http://schemas.microsoft.com/office/drawing/2014/main" id="{143C6B85-965A-A9A7-641A-3C96C838998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70ed273010_0_24:notes">
            <a:extLst>
              <a:ext uri="{FF2B5EF4-FFF2-40B4-BE49-F238E27FC236}">
                <a16:creationId xmlns:a16="http://schemas.microsoft.com/office/drawing/2014/main" id="{FAC076FA-6F1E-6CFB-798B-CF0F0276FBA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60812271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db0d5c83f7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db0d5c83f7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b7f15e741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b7f15e741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270ddc621eb_0_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1" name="Google Shape;211;g270ddc621eb_0_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“</a:t>
            </a:r>
            <a:r>
              <a:rPr lang="en-GB" dirty="0" err="1"/>
              <a:t>gezien</a:t>
            </a:r>
            <a:r>
              <a:rPr lang="en-GB" dirty="0"/>
              <a:t> .. “ </a:t>
            </a:r>
            <a:r>
              <a:rPr lang="en-GB" dirty="0" err="1"/>
              <a:t>vervangen</a:t>
            </a:r>
            <a:r>
              <a:rPr lang="en-GB" dirty="0"/>
              <a:t> </a:t>
            </a:r>
            <a:r>
              <a:rPr lang="en-GB"/>
              <a:t>met </a:t>
            </a:r>
            <a:endParaRPr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g270ddc621eb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1" name="Google Shape;201;g270ddc621eb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270ddc621e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0" name="Google Shape;150;g270ddc621e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70ddc621eb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70ddc621eb_0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g270ddc621eb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7" name="Google Shape;167;g270ddc621eb_0_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g202be129b66_0_1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5" name="Google Shape;175;g202be129b66_0_1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02be129b66_0_1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02be129b66_0_1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DA978705-FB59-6051-917C-7C73018F2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dba45512e0_0_49:notes">
            <a:extLst>
              <a:ext uri="{FF2B5EF4-FFF2-40B4-BE49-F238E27FC236}">
                <a16:creationId xmlns:a16="http://schemas.microsoft.com/office/drawing/2014/main" id="{DB30BC9D-E7FC-D304-F7F3-10AF69C64CD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dba45512e0_0_49:notes">
            <a:extLst>
              <a:ext uri="{FF2B5EF4-FFF2-40B4-BE49-F238E27FC236}">
                <a16:creationId xmlns:a16="http://schemas.microsoft.com/office/drawing/2014/main" id="{EDCC887B-FF31-46EE-BC79-8AE10813508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873085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270ddc621eb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3" name="Google Shape;193;g270ddc621eb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Text </a:t>
            </a:r>
            <a:r>
              <a:rPr lang="en-GB" dirty="0" err="1"/>
              <a:t>verbeteren</a:t>
            </a:r>
            <a:endParaRPr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Google Shape;222;g270ddc621eb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23" name="Google Shape;223;g270ddc621eb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>
          <a:extLst>
            <a:ext uri="{FF2B5EF4-FFF2-40B4-BE49-F238E27FC236}">
              <a16:creationId xmlns:a16="http://schemas.microsoft.com/office/drawing/2014/main" id="{7CB5932C-3504-9403-8E5F-A317E278CF9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>
            <a:extLst>
              <a:ext uri="{FF2B5EF4-FFF2-40B4-BE49-F238E27FC236}">
                <a16:creationId xmlns:a16="http://schemas.microsoft.com/office/drawing/2014/main" id="{51B70431-1CDC-6CFB-C5D8-7251CD32398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>
            <a:extLst>
              <a:ext uri="{FF2B5EF4-FFF2-40B4-BE49-F238E27FC236}">
                <a16:creationId xmlns:a16="http://schemas.microsoft.com/office/drawing/2014/main" id="{82FE56A9-4854-DDC3-5FAB-BA5B65808B2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3310757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>
          <a:extLst>
            <a:ext uri="{FF2B5EF4-FFF2-40B4-BE49-F238E27FC236}">
              <a16:creationId xmlns:a16="http://schemas.microsoft.com/office/drawing/2014/main" id="{DC595C81-3538-B84B-8335-CC84E39363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>
            <a:extLst>
              <a:ext uri="{FF2B5EF4-FFF2-40B4-BE49-F238E27FC236}">
                <a16:creationId xmlns:a16="http://schemas.microsoft.com/office/drawing/2014/main" id="{E230F6B1-DC71-A7DC-9BC2-FCD164EF5AE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>
            <a:extLst>
              <a:ext uri="{FF2B5EF4-FFF2-40B4-BE49-F238E27FC236}">
                <a16:creationId xmlns:a16="http://schemas.microsoft.com/office/drawing/2014/main" id="{01C89327-2BAF-2A14-2514-E8F9ED66107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21085937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>
          <a:extLst>
            <a:ext uri="{FF2B5EF4-FFF2-40B4-BE49-F238E27FC236}">
              <a16:creationId xmlns:a16="http://schemas.microsoft.com/office/drawing/2014/main" id="{755EBE3F-8003-2C9F-F6C6-B61BB7DBFB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270ddc621eb_0_61:notes">
            <a:extLst>
              <a:ext uri="{FF2B5EF4-FFF2-40B4-BE49-F238E27FC236}">
                <a16:creationId xmlns:a16="http://schemas.microsoft.com/office/drawing/2014/main" id="{36CE3CFA-5AE8-3A3C-FDD4-C1B4238EF966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3" name="Google Shape;233;g270ddc621eb_0_61:notes">
            <a:extLst>
              <a:ext uri="{FF2B5EF4-FFF2-40B4-BE49-F238E27FC236}">
                <a16:creationId xmlns:a16="http://schemas.microsoft.com/office/drawing/2014/main" id="{6BA81A75-C80E-19DC-AD35-00D36E8E559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124214720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202be129b66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1" name="Google Shape;281;g202be129b66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g202be129b66_0_8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9" name="Google Shape;289;g202be129b66_0_8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02be129b66_0_14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202be129b66_0_14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95">
          <a:extLst>
            <a:ext uri="{FF2B5EF4-FFF2-40B4-BE49-F238E27FC236}">
              <a16:creationId xmlns:a16="http://schemas.microsoft.com/office/drawing/2014/main" id="{7BCBCBDE-AB4D-656F-2C21-61B964E5CDD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Google Shape;296;g202be129b66_0_147:notes">
            <a:extLst>
              <a:ext uri="{FF2B5EF4-FFF2-40B4-BE49-F238E27FC236}">
                <a16:creationId xmlns:a16="http://schemas.microsoft.com/office/drawing/2014/main" id="{39BF4B17-3CEE-6E30-E2F4-E3B4E82E683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7" name="Google Shape;297;g202be129b66_0_147:notes">
            <a:extLst>
              <a:ext uri="{FF2B5EF4-FFF2-40B4-BE49-F238E27FC236}">
                <a16:creationId xmlns:a16="http://schemas.microsoft.com/office/drawing/2014/main" id="{D78B7423-B44F-4F3A-4C11-79BC0D2585D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52936264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A021B753-AB8B-EAC7-1F0B-180E9696B2E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dba45512e0_0_49:notes">
            <a:extLst>
              <a:ext uri="{FF2B5EF4-FFF2-40B4-BE49-F238E27FC236}">
                <a16:creationId xmlns:a16="http://schemas.microsoft.com/office/drawing/2014/main" id="{93516E49-1C9E-6AF2-D75F-3F85528BA57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dba45512e0_0_49:notes">
            <a:extLst>
              <a:ext uri="{FF2B5EF4-FFF2-40B4-BE49-F238E27FC236}">
                <a16:creationId xmlns:a16="http://schemas.microsoft.com/office/drawing/2014/main" id="{0D5982DC-7073-6A90-DDB6-4DFE34708F5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452202057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g202be129b66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5" name="Google Shape;315;g202be129b66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202be129b66_0_1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202be129b66_0_1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202be129b66_0_17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0" name="Google Shape;350;g202be129b66_0_17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202be129b66_0_1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8" name="Google Shape;358;g202be129b66_0_1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202be129b66_0_19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6" name="Google Shape;366;g202be129b66_0_19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>
          <a:extLst>
            <a:ext uri="{FF2B5EF4-FFF2-40B4-BE49-F238E27FC236}">
              <a16:creationId xmlns:a16="http://schemas.microsoft.com/office/drawing/2014/main" id="{0C685A72-7795-C551-915D-42DC4E65968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2db7f15e741_0_0:notes">
            <a:extLst>
              <a:ext uri="{FF2B5EF4-FFF2-40B4-BE49-F238E27FC236}">
                <a16:creationId xmlns:a16="http://schemas.microsoft.com/office/drawing/2014/main" id="{405B413E-52DC-E4A6-6B62-49AFF58B842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2db7f15e741_0_0:notes">
            <a:extLst>
              <a:ext uri="{FF2B5EF4-FFF2-40B4-BE49-F238E27FC236}">
                <a16:creationId xmlns:a16="http://schemas.microsoft.com/office/drawing/2014/main" id="{968E0AF9-470A-DD8E-B4E7-AF771738735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455886534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g2deb7f63801_0_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7" name="Google Shape;437;g2deb7f63801_0_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0">
          <a:extLst>
            <a:ext uri="{FF2B5EF4-FFF2-40B4-BE49-F238E27FC236}">
              <a16:creationId xmlns:a16="http://schemas.microsoft.com/office/drawing/2014/main" id="{4625BC69-460B-85F6-AF74-2E01661B295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dba45512e0_0_49:notes">
            <a:extLst>
              <a:ext uri="{FF2B5EF4-FFF2-40B4-BE49-F238E27FC236}">
                <a16:creationId xmlns:a16="http://schemas.microsoft.com/office/drawing/2014/main" id="{7EC1E36F-49F2-ABAD-DA57-6525855441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2" name="Google Shape;102;g2dba45512e0_0_49:notes">
            <a:extLst>
              <a:ext uri="{FF2B5EF4-FFF2-40B4-BE49-F238E27FC236}">
                <a16:creationId xmlns:a16="http://schemas.microsoft.com/office/drawing/2014/main" id="{36A88E10-8596-0470-BDF4-2D0E52F53C4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11911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>
          <a:extLst>
            <a:ext uri="{FF2B5EF4-FFF2-40B4-BE49-F238E27FC236}">
              <a16:creationId xmlns:a16="http://schemas.microsoft.com/office/drawing/2014/main" id="{F41E0E1D-8F68-3764-C36F-264CA6A8698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daf694814f_0_18:notes">
            <a:extLst>
              <a:ext uri="{FF2B5EF4-FFF2-40B4-BE49-F238E27FC236}">
                <a16:creationId xmlns:a16="http://schemas.microsoft.com/office/drawing/2014/main" id="{167A7C8D-C8B0-DF7D-DFAB-C0529CF7ADE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daf694814f_0_18:notes">
            <a:extLst>
              <a:ext uri="{FF2B5EF4-FFF2-40B4-BE49-F238E27FC236}">
                <a16:creationId xmlns:a16="http://schemas.microsoft.com/office/drawing/2014/main" id="{571C8017-821F-2024-3AB2-BA6B90BDF4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Duidelijker</a:t>
            </a:r>
            <a:r>
              <a:rPr lang="en-GB" dirty="0"/>
              <a:t> </a:t>
            </a:r>
            <a:r>
              <a:rPr lang="en-GB" dirty="0" err="1"/>
              <a:t>maken</a:t>
            </a:r>
            <a:r>
              <a:rPr lang="en-GB" dirty="0"/>
              <a:t>: </a:t>
            </a:r>
            <a:r>
              <a:rPr lang="en-GB" dirty="0" err="1"/>
              <a:t>paradigma</a:t>
            </a:r>
            <a:r>
              <a:rPr lang="en-GB" dirty="0"/>
              <a:t> 1: Supervised Learning. (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veranderen</a:t>
            </a:r>
            <a:r>
              <a:rPr lang="en-GB" dirty="0"/>
              <a:t>, </a:t>
            </a:r>
            <a:r>
              <a:rPr lang="en-GB" dirty="0" err="1"/>
              <a:t>opmaak</a:t>
            </a:r>
            <a:r>
              <a:rPr lang="en-GB" dirty="0"/>
              <a:t>,)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92678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1">
          <a:extLst>
            <a:ext uri="{FF2B5EF4-FFF2-40B4-BE49-F238E27FC236}">
              <a16:creationId xmlns:a16="http://schemas.microsoft.com/office/drawing/2014/main" id="{066DA324-2964-B666-1B4E-67DF3261A9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g2daf694814f_0_18:notes">
            <a:extLst>
              <a:ext uri="{FF2B5EF4-FFF2-40B4-BE49-F238E27FC236}">
                <a16:creationId xmlns:a16="http://schemas.microsoft.com/office/drawing/2014/main" id="{EF12F5F4-B703-2E36-ADC2-9A913718016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3" name="Google Shape;83;g2daf694814f_0_18:notes">
            <a:extLst>
              <a:ext uri="{FF2B5EF4-FFF2-40B4-BE49-F238E27FC236}">
                <a16:creationId xmlns:a16="http://schemas.microsoft.com/office/drawing/2014/main" id="{BEFACA41-8BFC-8484-3C45-A91208DF71C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 err="1"/>
              <a:t>Duidelijker</a:t>
            </a:r>
            <a:r>
              <a:rPr lang="en-GB" dirty="0"/>
              <a:t> </a:t>
            </a:r>
            <a:r>
              <a:rPr lang="en-GB" dirty="0" err="1"/>
              <a:t>maken</a:t>
            </a:r>
            <a:r>
              <a:rPr lang="en-GB" dirty="0"/>
              <a:t>: </a:t>
            </a:r>
            <a:r>
              <a:rPr lang="en-GB" dirty="0" err="1"/>
              <a:t>paradigma</a:t>
            </a:r>
            <a:r>
              <a:rPr lang="en-GB" dirty="0"/>
              <a:t> 1: Supervised Learning. (</a:t>
            </a:r>
            <a:r>
              <a:rPr lang="en-GB" dirty="0" err="1"/>
              <a:t>Titel</a:t>
            </a:r>
            <a:r>
              <a:rPr lang="en-GB" dirty="0"/>
              <a:t> </a:t>
            </a:r>
            <a:r>
              <a:rPr lang="en-GB" dirty="0" err="1"/>
              <a:t>veranderen</a:t>
            </a:r>
            <a:r>
              <a:rPr lang="en-GB" dirty="0"/>
              <a:t>, </a:t>
            </a:r>
            <a:r>
              <a:rPr lang="en-GB" dirty="0" err="1"/>
              <a:t>opmaak</a:t>
            </a:r>
            <a:r>
              <a:rPr lang="en-GB" dirty="0"/>
              <a:t>,)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757197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g2dba45512e0_0_3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" name="Google Shape;111;g2dba45512e0_0_3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db96f3e5c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db96f3e5c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">
          <a:extLst>
            <a:ext uri="{FF2B5EF4-FFF2-40B4-BE49-F238E27FC236}">
              <a16:creationId xmlns:a16="http://schemas.microsoft.com/office/drawing/2014/main" id="{9CDEE150-FEB1-D8F5-E3A9-75255BE6D8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2db96f3e5c4_0_0:notes">
            <a:extLst>
              <a:ext uri="{FF2B5EF4-FFF2-40B4-BE49-F238E27FC236}">
                <a16:creationId xmlns:a16="http://schemas.microsoft.com/office/drawing/2014/main" id="{18FE2DC0-3FE2-F21B-C0F6-21F822CD9CAA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2db96f3e5c4_0_0:notes">
            <a:extLst>
              <a:ext uri="{FF2B5EF4-FFF2-40B4-BE49-F238E27FC236}">
                <a16:creationId xmlns:a16="http://schemas.microsoft.com/office/drawing/2014/main" id="{3C3C1F14-9918-CD15-9C61-B7CA1EDB5B7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753259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300" y="1803400"/>
            <a:ext cx="5825202" cy="1234727"/>
          </a:xfrm>
        </p:spPr>
        <p:txBody>
          <a:bodyPr anchor="b">
            <a:noAutofit/>
          </a:bodyPr>
          <a:lstStyle>
            <a:lvl1pPr algn="r">
              <a:defRPr sz="4050">
                <a:solidFill>
                  <a:schemeClr val="accent1"/>
                </a:solidFill>
              </a:defRPr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300" y="3038125"/>
            <a:ext cx="5825202" cy="822674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/>
              <a:t>Klikken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530838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255270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105575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24604" y="2724150"/>
            <a:ext cx="5418393" cy="28575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2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52800"/>
            <a:ext cx="6447501" cy="1178222"/>
          </a:xfrm>
        </p:spPr>
        <p:txBody>
          <a:bodyPr anchor="ctr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  <p:sp>
        <p:nvSpPr>
          <p:cNvPr id="20" name="TextBox 19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sz="1350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70648001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448991"/>
            <a:ext cx="6447501" cy="1946595"/>
          </a:xfrm>
        </p:spPr>
        <p:txBody>
          <a:bodyPr anchor="b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525490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8500" y="457200"/>
            <a:ext cx="6070601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  <p:sp>
        <p:nvSpPr>
          <p:cNvPr id="24" name="TextBox 23"/>
          <p:cNvSpPr txBox="1"/>
          <p:nvPr/>
        </p:nvSpPr>
        <p:spPr>
          <a:xfrm>
            <a:off x="406403" y="592784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669758" y="2164917"/>
            <a:ext cx="457200" cy="438582"/>
          </a:xfrm>
          <a:prstGeom prst="rect">
            <a:avLst/>
          </a:prstGeom>
        </p:spPr>
        <p:txBody>
          <a:bodyPr vert="horz" lIns="68580" tIns="34290" rIns="68580" bIns="34290" rtlCol="0" anchor="ctr">
            <a:noAutofit/>
          </a:bodyPr>
          <a:lstStyle/>
          <a:p>
            <a:pPr lvl="0"/>
            <a:r>
              <a:rPr lang="en-US" sz="6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7705434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4350" y="457200"/>
            <a:ext cx="6441152" cy="2266950"/>
          </a:xfrm>
        </p:spPr>
        <p:txBody>
          <a:bodyPr anchor="ctr">
            <a:normAutofit/>
          </a:bodyPr>
          <a:lstStyle>
            <a:lvl1pPr algn="l">
              <a:defRPr sz="33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07999" y="3009900"/>
            <a:ext cx="6447502" cy="385686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1800">
                <a:solidFill>
                  <a:schemeClr val="accent1"/>
                </a:solidFill>
              </a:defRPr>
            </a:lvl1pPr>
            <a:lvl2pPr marL="342900" indent="0">
              <a:buFontTx/>
              <a:buNone/>
              <a:defRPr/>
            </a:lvl2pPr>
            <a:lvl3pPr marL="685800" indent="0">
              <a:buFontTx/>
              <a:buNone/>
              <a:defRPr/>
            </a:lvl3pPr>
            <a:lvl4pPr marL="1028700" indent="0">
              <a:buFontTx/>
              <a:buNone/>
              <a:defRPr/>
            </a:lvl4pPr>
            <a:lvl5pPr marL="1371600" indent="0">
              <a:buFontTx/>
              <a:buNone/>
              <a:defRPr/>
            </a:lvl5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1135436"/>
          </a:xfrm>
        </p:spPr>
        <p:txBody>
          <a:bodyPr anchor="t">
            <a:normAutofit/>
          </a:bodyPr>
          <a:lstStyle>
            <a:lvl1pPr marL="0" indent="0" algn="l">
              <a:buNone/>
              <a:defRPr sz="135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4642339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166647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5755" y="457200"/>
            <a:ext cx="978557" cy="3938588"/>
          </a:xfrm>
        </p:spPr>
        <p:txBody>
          <a:bodyPr vert="eaVert" anchor="ctr"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8001" y="457200"/>
            <a:ext cx="5295113" cy="3938588"/>
          </a:xfrm>
        </p:spPr>
        <p:txBody>
          <a:bodyPr vert="eaVert"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55536987"/>
      </p:ext>
    </p:extLst>
  </p:cSld>
  <p:clrMapOvr>
    <a:masterClrMapping/>
  </p:clrMapOvr>
  <p:hf sldNum="0"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 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48683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nl"/>
              <a:t>‹nr.›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66550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7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5629024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2025651"/>
            <a:ext cx="6447501" cy="1369936"/>
          </a:xfrm>
        </p:spPr>
        <p:txBody>
          <a:bodyPr anchor="b"/>
          <a:lstStyle>
            <a:lvl1pPr algn="l">
              <a:defRPr sz="3000" b="0" cap="none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3395586"/>
            <a:ext cx="6447501" cy="645300"/>
          </a:xfrm>
        </p:spPr>
        <p:txBody>
          <a:bodyPr anchor="t"/>
          <a:lstStyle>
            <a:lvl1pPr marL="0" indent="0" algn="l">
              <a:buNone/>
              <a:defRPr sz="15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3271733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8001" y="1620442"/>
            <a:ext cx="3138026" cy="2910579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7477" y="1620442"/>
            <a:ext cx="3138026" cy="2910580"/>
          </a:xfrm>
        </p:spPr>
        <p:txBody>
          <a:bodyPr/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7958502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6809" y="1620737"/>
            <a:ext cx="3139217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6809" y="2052934"/>
            <a:ext cx="3139217" cy="247808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16287" y="1620737"/>
            <a:ext cx="3139214" cy="432197"/>
          </a:xfrm>
        </p:spPr>
        <p:txBody>
          <a:bodyPr anchor="b">
            <a:noAutofit/>
          </a:bodyPr>
          <a:lstStyle>
            <a:lvl1pPr marL="0" indent="0">
              <a:buNone/>
              <a:defRPr sz="1800" b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16288" y="2052934"/>
            <a:ext cx="3139213" cy="247808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06342065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730254"/>
      </p:ext>
    </p:extLst>
  </p:cSld>
  <p:clrMapOvr>
    <a:masterClrMapping/>
  </p:clrMapOvr>
  <p:hf sldNum="0"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44382922"/>
      </p:ext>
    </p:extLst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1123953"/>
            <a:ext cx="2890896" cy="958850"/>
          </a:xfrm>
        </p:spPr>
        <p:txBody>
          <a:bodyPr anchor="b">
            <a:normAutofit/>
          </a:bodyPr>
          <a:lstStyle>
            <a:lvl1pPr>
              <a:defRPr sz="150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0346" y="386193"/>
            <a:ext cx="3385156" cy="4144828"/>
          </a:xfrm>
        </p:spPr>
        <p:txBody>
          <a:bodyPr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2082802"/>
            <a:ext cx="2890896" cy="1938337"/>
          </a:xfrm>
        </p:spPr>
        <p:txBody>
          <a:bodyPr>
            <a:normAutofit/>
          </a:bodyPr>
          <a:lstStyle>
            <a:lvl1pPr marL="0" indent="0">
              <a:buNone/>
              <a:defRPr sz="1050"/>
            </a:lvl1pPr>
            <a:lvl2pPr marL="342797" indent="0">
              <a:buNone/>
              <a:defRPr sz="1050"/>
            </a:lvl2pPr>
            <a:lvl3pPr marL="685595" indent="0">
              <a:buNone/>
              <a:defRPr sz="900"/>
            </a:lvl3pPr>
            <a:lvl4pPr marL="1028392" indent="0">
              <a:buNone/>
              <a:defRPr sz="750"/>
            </a:lvl4pPr>
            <a:lvl5pPr marL="1371188" indent="0">
              <a:buNone/>
              <a:defRPr sz="750"/>
            </a:lvl5pPr>
            <a:lvl6pPr marL="1713986" indent="0">
              <a:buNone/>
              <a:defRPr sz="750"/>
            </a:lvl6pPr>
            <a:lvl7pPr marL="2056783" indent="0">
              <a:buNone/>
              <a:defRPr sz="750"/>
            </a:lvl7pPr>
            <a:lvl8pPr marL="2399580" indent="0">
              <a:buNone/>
              <a:defRPr sz="750"/>
            </a:lvl8pPr>
            <a:lvl9pPr marL="2742377" indent="0">
              <a:buNone/>
              <a:defRPr sz="750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02644273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1" y="3600450"/>
            <a:ext cx="6447500" cy="425054"/>
          </a:xfrm>
        </p:spPr>
        <p:txBody>
          <a:bodyPr anchor="b">
            <a:normAutofit/>
          </a:bodyPr>
          <a:lstStyle>
            <a:lvl1pPr algn="l">
              <a:defRPr sz="1800" b="0"/>
            </a:lvl1pPr>
          </a:lstStyle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8001" y="457200"/>
            <a:ext cx="6447501" cy="288428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nl-NL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1" y="4025504"/>
            <a:ext cx="6447500" cy="505518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nl-NL"/>
              <a:t>Klikken om de tekststijl van het model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10355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6350"/>
            <a:ext cx="9144000" cy="5149850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8001" y="457200"/>
            <a:ext cx="6447501" cy="9906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/>
              <a:t>Klik om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1" y="1620442"/>
            <a:ext cx="6447501" cy="29105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Klikken om de tekststijl van het model te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3850" y="4531022"/>
            <a:ext cx="68395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1/28/2025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8001" y="4531022"/>
            <a:ext cx="472320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2998" y="4531022"/>
            <a:ext cx="51250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1"/>
                </a:solidFill>
              </a:defRPr>
            </a:lvl1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 smtClean="0"/>
              <a:t>‹nr.›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803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  <p:sldLayoutId id="2147483785" r:id="rId14"/>
    <p:sldLayoutId id="2147483786" r:id="rId15"/>
    <p:sldLayoutId id="2147483787" r:id="rId16"/>
    <p:sldLayoutId id="2147483789" r:id="rId17"/>
    <p:sldLayoutId id="2147483790" r:id="rId18"/>
  </p:sldLayoutIdLst>
  <p:hf sldNum="0" hdr="0" ftr="0" dt="0"/>
  <p:txStyles>
    <p:titleStyle>
      <a:lvl1pPr algn="l" defTabSz="342900" rtl="0" eaLnBrk="1" latinLnBrk="0" hangingPunct="1">
        <a:spcBef>
          <a:spcPct val="0"/>
        </a:spcBef>
        <a:buNone/>
        <a:defRPr sz="27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57175" indent="-257175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3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05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ts val="75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9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microsoft.com/office/2018/10/relationships/comments" Target="../comments/modernComment_11D_0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.png"/><Relationship Id="rId4" Type="http://schemas.openxmlformats.org/officeDocument/2006/relationships/image" Target="../media/image31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What is AI? What does artificial intelligence do? - BBC Newsround">
            <a:extLst>
              <a:ext uri="{FF2B5EF4-FFF2-40B4-BE49-F238E27FC236}">
                <a16:creationId xmlns:a16="http://schemas.microsoft.com/office/drawing/2014/main" id="{9869F344-BBF2-3969-704A-1B72D34284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24" r="27324" b="5193"/>
          <a:stretch/>
        </p:blipFill>
        <p:spPr bwMode="auto">
          <a:xfrm>
            <a:off x="20" y="10"/>
            <a:ext cx="4046200" cy="5143490"/>
          </a:xfrm>
          <a:custGeom>
            <a:avLst/>
            <a:gdLst/>
            <a:ahLst/>
            <a:cxnLst/>
            <a:rect l="l" t="t" r="r" b="b"/>
            <a:pathLst>
              <a:path w="5394960" h="6858000">
                <a:moveTo>
                  <a:pt x="842596" y="0"/>
                </a:moveTo>
                <a:lnTo>
                  <a:pt x="5394960" y="0"/>
                </a:lnTo>
                <a:lnTo>
                  <a:pt x="5394960" y="21851"/>
                </a:lnTo>
                <a:lnTo>
                  <a:pt x="4365943" y="6858000"/>
                </a:lnTo>
                <a:lnTo>
                  <a:pt x="0" y="6858000"/>
                </a:lnTo>
                <a:lnTo>
                  <a:pt x="0" y="5666154"/>
                </a:ln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4" name="Google Shape;54;p13"/>
          <p:cNvSpPr txBox="1">
            <a:spLocks noGrp="1"/>
          </p:cNvSpPr>
          <p:nvPr>
            <p:ph type="ctrTitle"/>
          </p:nvPr>
        </p:nvSpPr>
        <p:spPr>
          <a:xfrm>
            <a:off x="4035422" y="1258998"/>
            <a:ext cx="2915879" cy="1779126"/>
          </a:xfrm>
          <a:prstGeom prst="rect">
            <a:avLst/>
          </a:prstGeom>
        </p:spPr>
        <p:txBody>
          <a:bodyPr spcFirstLastPara="1" lIns="91425" tIns="91425" rIns="91425" bIns="91425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sz="3700" dirty="0"/>
              <a:t>De wiskunde achter AI</a:t>
            </a:r>
          </a:p>
        </p:txBody>
      </p:sp>
      <p:pic>
        <p:nvPicPr>
          <p:cNvPr id="2" name="Google Shape;56;p13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kstvak 2">
            <a:extLst>
              <a:ext uri="{FF2B5EF4-FFF2-40B4-BE49-F238E27FC236}">
                <a16:creationId xmlns:a16="http://schemas.microsoft.com/office/drawing/2014/main" id="{B9B4A31B-D43E-EE4D-5BFD-92B69289F7C3}"/>
              </a:ext>
            </a:extLst>
          </p:cNvPr>
          <p:cNvSpPr txBox="1"/>
          <p:nvPr/>
        </p:nvSpPr>
        <p:spPr>
          <a:xfrm>
            <a:off x="4323871" y="2931150"/>
            <a:ext cx="21504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chemeClr val="bg2">
                    <a:lumMod val="50000"/>
                  </a:schemeClr>
                </a:solidFill>
              </a:rPr>
              <a:t>In vier lessen</a:t>
            </a:r>
            <a:endParaRPr lang="nl-NL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>
          <a:extLst>
            <a:ext uri="{FF2B5EF4-FFF2-40B4-BE49-F238E27FC236}">
              <a16:creationId xmlns:a16="http://schemas.microsoft.com/office/drawing/2014/main" id="{8F371334-9AAE-B226-2D09-ECD5B682BE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2">
            <a:extLst>
              <a:ext uri="{FF2B5EF4-FFF2-40B4-BE49-F238E27FC236}">
                <a16:creationId xmlns:a16="http://schemas.microsoft.com/office/drawing/2014/main" id="{A89918F8-2F74-714A-9F4D-2DD27D30040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Matrices</a:t>
            </a:r>
            <a:endParaRPr/>
          </a:p>
        </p:txBody>
      </p:sp>
      <p:pic>
        <p:nvPicPr>
          <p:cNvPr id="131" name="Google Shape;131;p22" descr="logo-uva - groeidocument.nl">
            <a:extLst>
              <a:ext uri="{FF2B5EF4-FFF2-40B4-BE49-F238E27FC236}">
                <a16:creationId xmlns:a16="http://schemas.microsoft.com/office/drawing/2014/main" id="{D7E3CF3F-D0FD-3DAC-62AA-B7564A20E1C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838779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Wat is een matrix?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7" name="Google Shape;137;p23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AutoNum type="arabicPeriod"/>
                </a:pPr>
                <a:r>
                  <a:rPr lang="nl" dirty="0"/>
                  <a:t>Rechthoekig getallenschema</a:t>
                </a:r>
                <a:endParaRPr dirty="0"/>
              </a:p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AutoNum type="arabicPeriod"/>
                </a:pPr>
                <a:r>
                  <a:rPr lang="nl" dirty="0"/>
                  <a:t>Kan gegevens overzichtelijk en systematisch weergeven</a:t>
                </a:r>
                <a:endParaRPr dirty="0"/>
              </a:p>
              <a:p>
                <a:pPr marL="457200" lvl="0" indent="-34290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AutoNum type="arabicPeriod"/>
                </a:pPr>
                <a:r>
                  <a:rPr lang="nl" dirty="0"/>
                  <a:t>Vb: een tabel van aantal zieke leerlingen in klas A en klas B over 3 dagen.</a:t>
                </a:r>
                <a:endParaRPr dirty="0"/>
              </a:p>
              <a:p>
                <a:pPr marL="914400" lvl="1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AutoNum type="alphaLcPeriod"/>
                </a:pPr>
                <a:r>
                  <a:rPr lang="nl" dirty="0"/>
                  <a:t>De eerste rij is het aantal zieke leerlingen in klas A, de tweede rij die van klas B.</a:t>
                </a:r>
                <a:endParaRPr dirty="0"/>
              </a:p>
              <a:p>
                <a:pPr marL="914400" lvl="1" indent="-317500" algn="l" rtl="0">
                  <a:spcBef>
                    <a:spcPts val="0"/>
                  </a:spcBef>
                  <a:spcAft>
                    <a:spcPts val="0"/>
                  </a:spcAft>
                  <a:buSzPts val="1400"/>
                  <a:buAutoNum type="alphaLcPeriod"/>
                </a:pPr>
                <a:r>
                  <a:rPr lang="nl" dirty="0"/>
                  <a:t>De kolommen geven de weekdagen aan: maandag, dinsdag, woensdag</a:t>
                </a:r>
                <a:endParaRPr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en-GB" sz="1400" dirty="0"/>
                  <a:t>		</a:t>
                </a:r>
                <a:r>
                  <a:rPr lang="en-GB" sz="1600" dirty="0"/>
                  <a:t>    A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16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ar-AE" sz="16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16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16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nl" dirty="0"/>
                  <a:t>Dit is een 2 x 3 matrix, omdat er 2 rijen en 3 kolommen zijn.</a:t>
                </a:r>
                <a:endParaRPr dirty="0"/>
              </a:p>
            </p:txBody>
          </p:sp>
        </mc:Choice>
        <mc:Fallback xmlns="">
          <p:sp>
            <p:nvSpPr>
              <p:cNvPr id="137" name="Google Shape;137;p2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143" t="-893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8" name="Google Shape;138;p23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651A676-8ED8-A156-3924-235BF16108CC}"/>
              </a:ext>
            </a:extLst>
          </p:cNvPr>
          <p:cNvSpPr txBox="1"/>
          <p:nvPr/>
        </p:nvSpPr>
        <p:spPr>
          <a:xfrm>
            <a:off x="891425" y="3634625"/>
            <a:ext cx="4503076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350" dirty="0" err="1">
                <a:solidFill>
                  <a:srgbClr val="EC8344"/>
                </a:solidFill>
              </a:rPr>
              <a:t>Belangrijk</a:t>
            </a:r>
            <a:r>
              <a:rPr lang="en-GB" sz="1350" dirty="0">
                <a:solidFill>
                  <a:srgbClr val="EC8344"/>
                </a:solidFill>
              </a:rPr>
              <a:t> </a:t>
            </a:r>
            <a:r>
              <a:rPr lang="en-GB" sz="1350" dirty="0" err="1">
                <a:solidFill>
                  <a:srgbClr val="EC8344"/>
                </a:solidFill>
              </a:rPr>
              <a:t>bij</a:t>
            </a:r>
            <a:r>
              <a:rPr lang="en-GB" sz="1350" dirty="0">
                <a:solidFill>
                  <a:srgbClr val="EC8344"/>
                </a:solidFill>
              </a:rPr>
              <a:t> </a:t>
            </a:r>
            <a:r>
              <a:rPr lang="en-GB" sz="1350" dirty="0" err="1">
                <a:solidFill>
                  <a:srgbClr val="EC8344"/>
                </a:solidFill>
              </a:rPr>
              <a:t>neurale</a:t>
            </a:r>
            <a:r>
              <a:rPr lang="en-GB" sz="1350" dirty="0">
                <a:solidFill>
                  <a:srgbClr val="EC8344"/>
                </a:solidFill>
              </a:rPr>
              <a:t> </a:t>
            </a:r>
            <a:r>
              <a:rPr lang="en-GB" sz="1350" dirty="0" err="1">
                <a:solidFill>
                  <a:srgbClr val="EC8344"/>
                </a:solidFill>
              </a:rPr>
              <a:t>netwerken</a:t>
            </a:r>
            <a:r>
              <a:rPr lang="en-GB" sz="1350" dirty="0">
                <a:solidFill>
                  <a:srgbClr val="EC8344"/>
                </a:solidFill>
              </a:rPr>
              <a:t> in de </a:t>
            </a:r>
            <a:r>
              <a:rPr lang="en-GB" sz="1350" dirty="0" err="1">
                <a:solidFill>
                  <a:srgbClr val="EC8344"/>
                </a:solidFill>
              </a:rPr>
              <a:t>volgende</a:t>
            </a:r>
            <a:r>
              <a:rPr lang="en-GB" sz="1350" dirty="0">
                <a:solidFill>
                  <a:srgbClr val="EC8344"/>
                </a:solidFill>
              </a:rPr>
              <a:t> les!</a:t>
            </a:r>
            <a:endParaRPr lang="nl-NL" sz="1350" dirty="0">
              <a:solidFill>
                <a:srgbClr val="EC834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Voorbeeld: matrices</a:t>
            </a:r>
            <a:endParaRPr dirty="0"/>
          </a:p>
        </p:txBody>
      </p:sp>
      <p:sp>
        <p:nvSpPr>
          <p:cNvPr id="145" name="Google Shape;145;p24"/>
          <p:cNvSpPr txBox="1">
            <a:spLocks noGrp="1"/>
          </p:cNvSpPr>
          <p:nvPr>
            <p:ph type="body" idx="1"/>
          </p:nvPr>
        </p:nvSpPr>
        <p:spPr>
          <a:xfrm>
            <a:off x="311700" y="1124975"/>
            <a:ext cx="703107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Een ondernemer heeft twee winkels en per winkel dezelfde drie productgroepen. In de onderstaande matrix staat rij 1 voor winkel 1 en rij 2 voor winkel 2. Kolom 1 representeert de productgroep hamers, kolom 2 de productgroep schroeven en kolom 3 de productgroep boormachines.  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0"/>
              </a:spcAft>
              <a:buNone/>
            </a:pP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nl"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r>
              <a:rPr lang="nl" dirty="0"/>
              <a:t>We zien dus dat de ondernemer 5 hamers, 2 schroeven, en 0 boormachines in winkel 1 heeft. Hoe zit het met winkel 2?</a:t>
            </a:r>
            <a:endParaRPr dirty="0"/>
          </a:p>
        </p:txBody>
      </p:sp>
      <p:pic>
        <p:nvPicPr>
          <p:cNvPr id="147" name="Google Shape;147;p24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0FA3A4ED-94FC-C056-265B-753366FDA801}"/>
                  </a:ext>
                </a:extLst>
              </p:cNvPr>
              <p:cNvSpPr txBox="1"/>
              <p:nvPr/>
            </p:nvSpPr>
            <p:spPr>
              <a:xfrm>
                <a:off x="2847308" y="2340220"/>
                <a:ext cx="1471968" cy="49295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GB" dirty="0"/>
                  <a:t>A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NL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NL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NL" dirty="0"/>
              </a:p>
            </p:txBody>
          </p:sp>
        </mc:Choice>
        <mc:Fallback xmlns="">
          <p:sp>
            <p:nvSpPr>
              <p:cNvPr id="2" name="Tekstvak 1">
                <a:extLst>
                  <a:ext uri="{FF2B5EF4-FFF2-40B4-BE49-F238E27FC236}">
                    <a16:creationId xmlns:a16="http://schemas.microsoft.com/office/drawing/2014/main" id="{0FA3A4ED-94FC-C056-265B-753366FDA80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7308" y="2340220"/>
                <a:ext cx="1471968" cy="492955"/>
              </a:xfrm>
              <a:prstGeom prst="rect">
                <a:avLst/>
              </a:prstGeom>
              <a:blipFill>
                <a:blip r:embed="rId4"/>
                <a:stretch>
                  <a:fillRect l="-9504" b="-3704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13;p32"/>
          <p:cNvSpPr txBox="1">
            <a:spLocks noGrp="1"/>
          </p:cNvSpPr>
          <p:nvPr>
            <p:ph type="title"/>
          </p:nvPr>
        </p:nvSpPr>
        <p:spPr>
          <a:xfrm>
            <a:off x="3879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 dirty="0"/>
              <a:t>De dimensie van een matrix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4" name="Google Shape;214;p32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199750" y="1152475"/>
                <a:ext cx="7180164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r>
                  <a:rPr lang="en-GB" dirty="0" err="1"/>
                  <a:t>Bij</a:t>
                </a:r>
                <a:r>
                  <a:rPr lang="en-GB" dirty="0"/>
                  <a:t> het </a:t>
                </a:r>
                <a:r>
                  <a:rPr lang="nl-NL" dirty="0"/>
                  <a:t>rekenen</a:t>
                </a:r>
                <a:r>
                  <a:rPr lang="en-GB" dirty="0"/>
                  <a:t> met matrices </a:t>
                </a:r>
                <a:r>
                  <a:rPr lang="en-GB" dirty="0" err="1"/>
                  <a:t>moeten</a:t>
                </a:r>
                <a:r>
                  <a:rPr lang="en-GB" dirty="0"/>
                  <a:t> we </a:t>
                </a:r>
                <a:r>
                  <a:rPr lang="en-GB" dirty="0" err="1"/>
                  <a:t>letten</a:t>
                </a:r>
                <a:r>
                  <a:rPr lang="en-GB" dirty="0"/>
                  <a:t> op de </a:t>
                </a:r>
                <a:r>
                  <a:rPr lang="en-GB" i="1" dirty="0" err="1"/>
                  <a:t>vorm</a:t>
                </a:r>
                <a:r>
                  <a:rPr lang="en-GB" dirty="0"/>
                  <a:t> van de matrices.</a:t>
                </a:r>
              </a:p>
              <a:p>
                <a:pPr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r>
                  <a:rPr lang="en-GB" dirty="0"/>
                  <a:t>Die </a:t>
                </a:r>
                <a:r>
                  <a:rPr lang="en-GB" dirty="0" err="1"/>
                  <a:t>vorm</a:t>
                </a:r>
                <a:r>
                  <a:rPr lang="en-GB" dirty="0"/>
                  <a:t> </a:t>
                </a:r>
                <a:r>
                  <a:rPr lang="en-GB" dirty="0" err="1"/>
                  <a:t>noemen</a:t>
                </a:r>
                <a:r>
                  <a:rPr lang="en-GB" dirty="0"/>
                  <a:t> we de </a:t>
                </a:r>
                <a:r>
                  <a:rPr lang="en-GB" i="1" dirty="0" err="1"/>
                  <a:t>dimensie</a:t>
                </a:r>
                <a:r>
                  <a:rPr lang="en-GB" dirty="0"/>
                  <a:t> </a:t>
                </a:r>
                <a:r>
                  <a:rPr lang="en-GB" dirty="0" err="1"/>
                  <a:t>en</a:t>
                </a:r>
                <a:r>
                  <a:rPr lang="en-GB" dirty="0"/>
                  <a:t> </a:t>
                </a:r>
                <a:r>
                  <a:rPr lang="en-GB" dirty="0" err="1"/>
                  <a:t>noteren</a:t>
                </a:r>
                <a:r>
                  <a:rPr lang="en-GB" dirty="0"/>
                  <a:t> we </a:t>
                </a:r>
                <a:r>
                  <a:rPr lang="en-GB" dirty="0" err="1"/>
                  <a:t>als</a:t>
                </a:r>
                <a:r>
                  <a:rPr lang="en-GB" dirty="0"/>
                  <a:t> </a:t>
                </a:r>
                <a:r>
                  <a:rPr lang="en-GB" i="1" dirty="0"/>
                  <a:t>#rijen x #kolommen.</a:t>
                </a:r>
              </a:p>
              <a:p>
                <a:pPr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r>
                  <a:rPr lang="en-GB" dirty="0" err="1"/>
                  <a:t>Vb</a:t>
                </a:r>
                <a:r>
                  <a:rPr lang="en-GB" dirty="0"/>
                  <a:t>: De matrix </a:t>
                </a:r>
              </a:p>
              <a:p>
                <a:pPr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endParaRPr lang="en-GB" dirty="0"/>
              </a:p>
              <a:p>
                <a:pPr marL="114300" lvl="0" indent="0" algn="ctr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en-GB" sz="2000" dirty="0"/>
                  <a:t>A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NL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NL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i="1" dirty="0"/>
              </a:p>
              <a:p>
                <a:pPr marL="114300" lvl="0" indent="0" algn="ctr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en-GB" i="1" dirty="0"/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en-GB" i="1" dirty="0"/>
                  <a:t>	</a:t>
                </a:r>
                <a:r>
                  <a:rPr lang="en-GB" dirty="0" err="1"/>
                  <a:t>heeft</a:t>
                </a:r>
                <a:r>
                  <a:rPr lang="en-GB" dirty="0"/>
                  <a:t> </a:t>
                </a:r>
                <a:r>
                  <a:rPr lang="en-GB" dirty="0" err="1"/>
                  <a:t>dimensie</a:t>
                </a:r>
                <a:r>
                  <a:rPr lang="en-GB" dirty="0"/>
                  <a:t> </a:t>
                </a:r>
                <a:r>
                  <a:rPr lang="en-GB" i="1" dirty="0"/>
                  <a:t>2 x 3</a:t>
                </a:r>
                <a:r>
                  <a:rPr lang="en-GB" dirty="0"/>
                  <a:t>.</a:t>
                </a:r>
                <a:endParaRPr lang="en-GB" i="1" dirty="0"/>
              </a:p>
            </p:txBody>
          </p:sp>
        </mc:Choice>
        <mc:Fallback xmlns="">
          <p:sp>
            <p:nvSpPr>
              <p:cNvPr id="214" name="Google Shape;214;p3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199750" y="1152475"/>
                <a:ext cx="7180164" cy="3416400"/>
              </a:xfrm>
              <a:prstGeom prst="rect">
                <a:avLst/>
              </a:prstGeom>
              <a:blipFill>
                <a:blip r:embed="rId3"/>
                <a:stretch>
                  <a:fillRect t="-5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20" name="Google Shape;220;p32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79225" y="4515800"/>
            <a:ext cx="1364776" cy="627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3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 dirty="0"/>
              <a:t>De dimensie van een matrix</a:t>
            </a:r>
            <a:endParaRPr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4" name="Google Shape;204;p31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Geef de dimensie van de volgende </a:t>
                </a:r>
                <a:r>
                  <a:rPr lang="en-GB" dirty="0"/>
                  <a:t>matrices: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en-GB" dirty="0"/>
              </a:p>
              <a:p>
                <a:pPr marL="114300" lvl="0" indent="0">
                  <a:buNone/>
                </a:pP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𝐴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4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r>
                  <a:rPr lang="en-GB" dirty="0"/>
                  <a:t>  </a:t>
                </a:r>
                <a14:m>
                  <m:oMath xmlns:m="http://schemas.openxmlformats.org/officeDocument/2006/math">
                    <m:r>
                      <a:rPr lang="en-GB" sz="2000">
                        <a:latin typeface="Cambria Math" panose="02040503050406030204" pitchFamily="18" charset="0"/>
                      </a:rPr>
                      <m:t>      </m:t>
                    </m:r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en-GB" sz="2000" i="1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42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𝜋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−3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,</m:t>
                    </m:r>
                  </m:oMath>
                </a14:m>
                <a:endParaRPr lang="en-GB" sz="2000" i="1" dirty="0">
                  <a:latin typeface="Cambria Math" panose="02040503050406030204" pitchFamily="18" charset="0"/>
                </a:endParaRPr>
              </a:p>
              <a:p>
                <a:pPr marL="114300" lvl="0" indent="0">
                  <a:buNone/>
                </a:pPr>
                <a:endParaRPr lang="en-GB" sz="2000" b="0" i="1" dirty="0">
                  <a:latin typeface="Cambria Math" panose="02040503050406030204" pitchFamily="18" charset="0"/>
                </a:endParaRPr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𝐶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.33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−2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43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0.5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04" name="Google Shape;204;p31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8" name="Google Shape;208;p31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28075" y="4492275"/>
            <a:ext cx="1415926" cy="651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5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Matrixoperaties: optellen en aftrekken</a:t>
            </a:r>
            <a:endParaRPr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53" name="Google Shape;153;p25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8741700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r>
                  <a:rPr lang="fr-FR" dirty="0"/>
                  <a:t>Je telt matrices op door de elementen elementsgewijs bij elkaar op te </a:t>
                </a:r>
                <a:r>
                  <a:rPr lang="fr-FR" dirty="0" err="1"/>
                  <a:t>tellen</a:t>
                </a:r>
                <a:r>
                  <a:rPr lang="fr-FR" dirty="0"/>
                  <a:t>.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r>
                  <a:rPr lang="en-GB" sz="2000" dirty="0"/>
                  <a:t>      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20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25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endParaRPr lang="ar-AE" dirty="0"/>
              </a:p>
              <a:p>
                <a:pPr lvl="0" algn="l" rtl="0">
                  <a:spcBef>
                    <a:spcPts val="12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r>
                  <a:rPr lang="fr-FR" dirty="0"/>
                  <a:t>Je trekt matrices van elkaar af door de elementen elementsgewijs af te trekken. </a:t>
                </a:r>
              </a:p>
              <a:p>
                <a:pPr lv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fr-FR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fr-FR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r-FR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−(−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fr-FR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fr-FR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14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fr-FR" sz="2000" dirty="0"/>
              </a:p>
              <a:p>
                <a:pPr lv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GB" dirty="0">
                    <a:solidFill>
                      <a:schemeClr val="accent4"/>
                    </a:solidFill>
                  </a:rPr>
                  <a:t>Let op: d</a:t>
                </a:r>
                <a:r>
                  <a:rPr lang="nl-NL" dirty="0">
                    <a:solidFill>
                      <a:schemeClr val="accent4"/>
                    </a:solidFill>
                  </a:rPr>
                  <a:t>e </a:t>
                </a:r>
                <a:r>
                  <a:rPr lang="nl-NL" dirty="0">
                    <a:solidFill>
                      <a:srgbClr val="EC8344"/>
                    </a:solidFill>
                  </a:rPr>
                  <a:t>matrices</a:t>
                </a:r>
                <a:r>
                  <a:rPr lang="nl-NL" dirty="0">
                    <a:solidFill>
                      <a:schemeClr val="accent4"/>
                    </a:solidFill>
                  </a:rPr>
                  <a:t> moeten precies dezelfde dimensie hebben!</a:t>
                </a:r>
              </a:p>
            </p:txBody>
          </p:sp>
        </mc:Choice>
        <mc:Fallback>
          <p:sp>
            <p:nvSpPr>
              <p:cNvPr id="153" name="Google Shape;153;p25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8741700" cy="3416400"/>
              </a:xfrm>
              <a:prstGeom prst="rect">
                <a:avLst/>
              </a:prstGeom>
              <a:blipFill>
                <a:blip r:embed="rId3"/>
                <a:stretch>
                  <a:fillRect t="-5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6" name="Google Shape;156;p25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995200" y="4615125"/>
            <a:ext cx="1148800" cy="528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Klassikaal voorbeeld I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62" name="Google Shape;162;p26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dirty="0"/>
                  <a:t>Trek deze twee matrices van elkaar </a:t>
                </a:r>
                <a:r>
                  <a:rPr lang="fr-FR" dirty="0" err="1"/>
                  <a:t>af</a:t>
                </a:r>
                <a:r>
                  <a:rPr lang="fr-FR" dirty="0"/>
                  <a:t>:</a:t>
                </a:r>
              </a:p>
              <a:p>
                <a:pPr marL="0" lv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n-GB" sz="2000" dirty="0">
                  <a:latin typeface="Cambria Math" panose="02040503050406030204" pitchFamily="18" charset="0"/>
                </a:endParaRPr>
              </a:p>
              <a:p>
                <a:pPr marL="0" lvl="0" indent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en-GB" sz="2000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ar-A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?</m:t>
                    </m:r>
                  </m:oMath>
                </a14:m>
                <a:endParaRPr sz="1200" dirty="0"/>
              </a:p>
            </p:txBody>
          </p:sp>
        </mc:Choice>
        <mc:Fallback xmlns="">
          <p:sp>
            <p:nvSpPr>
              <p:cNvPr id="162" name="Google Shape;162;p2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14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64" name="Google Shape;164;p26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Antwoord I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0" name="Google Shape;170;p27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nl" sz="2000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nl" sz="2000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nl" sz="2000" dirty="0"/>
                  <a:t>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ar-A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ar-AE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−(−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−(−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sz="1600" dirty="0"/>
              </a:p>
            </p:txBody>
          </p:sp>
        </mc:Choice>
        <mc:Fallback xmlns="">
          <p:sp>
            <p:nvSpPr>
              <p:cNvPr id="170" name="Google Shape;170;p27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2" name="Google Shape;172;p27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2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Extra voorbeeld 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8" name="Google Shape;178;p28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dirty="0"/>
                  <a:t>Trek de volgende twee matrices van elkaar af</a:t>
                </a:r>
                <a:br>
                  <a:rPr lang="fr-FR" dirty="0"/>
                </a:br>
                <a:endParaRPr lang="fr-FR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fr-FR" sz="2000" i="1" dirty="0">
                    <a:solidFill>
                      <a:schemeClr val="accent1"/>
                    </a:solidFill>
                  </a:rPr>
                  <a:t>1.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ar-AE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fr-FR" dirty="0"/>
                  <a:t>Tel de volgende matrices </a:t>
                </a:r>
                <a:r>
                  <a:rPr lang="fr-FR" dirty="0" err="1"/>
                  <a:t>bij</a:t>
                </a:r>
                <a:r>
                  <a:rPr lang="fr-FR" dirty="0"/>
                  <a:t> </a:t>
                </a:r>
                <a:r>
                  <a:rPr lang="nl-NL" dirty="0"/>
                  <a:t>elkaar</a:t>
                </a:r>
                <a:r>
                  <a:rPr lang="fr-FR" dirty="0"/>
                  <a:t> op</a:t>
                </a:r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r>
                  <a:rPr lang="fr-FR" sz="2000" i="1" dirty="0">
                    <a:solidFill>
                      <a:schemeClr val="accent1"/>
                    </a:solidFill>
                  </a:rPr>
                  <a:t>2.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en-GB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lang="fr-FR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1200"/>
                  </a:spcAft>
                  <a:buNone/>
                </a:pPr>
                <a:endParaRPr dirty="0"/>
              </a:p>
            </p:txBody>
          </p:sp>
        </mc:Choice>
        <mc:Fallback xmlns="">
          <p:sp>
            <p:nvSpPr>
              <p:cNvPr id="178" name="Google Shape;178;p2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71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9" name="Google Shape;179;p28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Antwoord  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7" name="Google Shape;187;p29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en-GB" sz="2000" i="1" dirty="0">
                    <a:solidFill>
                      <a:schemeClr val="accent1"/>
                    </a:solidFill>
                  </a:rPr>
                  <a:t>1.</a:t>
                </a:r>
                <a:r>
                  <a:rPr lang="en-GB" sz="2000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  <m:r>
                      <a:rPr lang="en-GB" sz="2000" i="1">
                        <a:latin typeface="Cambria Math" panose="02040503050406030204" pitchFamily="18" charset="0"/>
                      </a:rPr>
                      <m:t>−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dirty="0"/>
              </a:p>
              <a:p>
                <a:pPr marL="0" indent="0">
                  <a:spcAft>
                    <a:spcPts val="1200"/>
                  </a:spcAft>
                  <a:buNone/>
                </a:pPr>
                <a:endParaRPr lang="en-GB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en-GB" sz="2000" i="1" dirty="0">
                    <a:solidFill>
                      <a:schemeClr val="accent1"/>
                    </a:solidFill>
                  </a:rPr>
                  <a:t>2.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+</m:t>
                    </m:r>
                    <m:d>
                      <m:dPr>
                        <m:begChr m:val="["/>
                        <m:endChr m:val="]"/>
                        <m:ctrlPr>
                          <a:rPr lang="en-GB" sz="20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(−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6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7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sz="2000" i="1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187" name="Google Shape;187;p29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 l="-715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8" name="Google Shape;188;p29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F2B4AE5D-78A2-8962-E7AB-7CA9BB869D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oogle Shape;72;p15">
            <a:extLst>
              <a:ext uri="{FF2B5EF4-FFF2-40B4-BE49-F238E27FC236}">
                <a16:creationId xmlns:a16="http://schemas.microsoft.com/office/drawing/2014/main" id="{BCC67E34-ABFA-18A0-5B7E-5519AB56E426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94475" y="487553"/>
            <a:ext cx="3609050" cy="2018396"/>
          </a:xfrm>
          <a:prstGeom prst="rect">
            <a:avLst/>
          </a:prstGeom>
          <a:noFill/>
          <a:ln>
            <a:noFill/>
          </a:ln>
        </p:spPr>
      </p:pic>
      <p:sp>
        <p:nvSpPr>
          <p:cNvPr id="104" name="Google Shape;104;p19">
            <a:extLst>
              <a:ext uri="{FF2B5EF4-FFF2-40B4-BE49-F238E27FC236}">
                <a16:creationId xmlns:a16="http://schemas.microsoft.com/office/drawing/2014/main" id="{CE0FD244-D6F7-E586-0F0A-CB07ADA1AFE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Wat is AI?</a:t>
            </a:r>
            <a:endParaRPr lang="en-GB" dirty="0"/>
          </a:p>
        </p:txBody>
      </p:sp>
      <p:sp>
        <p:nvSpPr>
          <p:cNvPr id="105" name="Google Shape;105;p19">
            <a:extLst>
              <a:ext uri="{FF2B5EF4-FFF2-40B4-BE49-F238E27FC236}">
                <a16:creationId xmlns:a16="http://schemas.microsoft.com/office/drawing/2014/main" id="{4A18E7E8-6055-7D69-4675-1A82422B288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40475" y="1159600"/>
            <a:ext cx="526719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r>
              <a:rPr lang="nl-NL" dirty="0">
                <a:solidFill>
                  <a:schemeClr val="accent1"/>
                </a:solidFill>
              </a:rPr>
              <a:t>A</a:t>
            </a:r>
            <a:r>
              <a:rPr lang="nl-NL" dirty="0"/>
              <a:t>rtificiële </a:t>
            </a:r>
            <a:r>
              <a:rPr lang="nl-NL" dirty="0">
                <a:solidFill>
                  <a:schemeClr val="accent1"/>
                </a:solidFill>
              </a:rPr>
              <a:t>I</a:t>
            </a:r>
            <a:r>
              <a:rPr lang="nl-NL" dirty="0"/>
              <a:t>ntelligentie</a:t>
            </a:r>
          </a:p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r>
              <a:rPr lang="nl-NL" dirty="0"/>
              <a:t>Computer programma’s die complexe taken kunnen uitvoeren:</a:t>
            </a:r>
          </a:p>
          <a:p>
            <a:pPr marL="1200150" lvl="1" indent="-285750">
              <a:spcBef>
                <a:spcPts val="1200"/>
              </a:spcBef>
              <a:buFont typeface="Wingdings 3" panose="05040102010807070707" pitchFamily="18" charset="2"/>
              <a:buChar char=""/>
            </a:pPr>
            <a:r>
              <a:rPr lang="nl-NL" dirty="0"/>
              <a:t>Beeld en geluid herkennen</a:t>
            </a:r>
          </a:p>
          <a:p>
            <a:pPr marL="1200150" lvl="1" indent="-285750">
              <a:spcBef>
                <a:spcPts val="1200"/>
              </a:spcBef>
              <a:buFont typeface="Wingdings 3" panose="05040102010807070707" pitchFamily="18" charset="2"/>
              <a:buChar char=""/>
            </a:pPr>
            <a:r>
              <a:rPr lang="nl-NL" dirty="0"/>
              <a:t>“Creatief” werken</a:t>
            </a:r>
          </a:p>
          <a:p>
            <a:pPr marL="1200150" lvl="1" indent="-285750">
              <a:spcBef>
                <a:spcPts val="1200"/>
              </a:spcBef>
              <a:buFont typeface="Wingdings 3" panose="05040102010807070707" pitchFamily="18" charset="2"/>
              <a:buChar char=""/>
            </a:pPr>
            <a:r>
              <a:rPr lang="nl-NL" dirty="0"/>
              <a:t>Zelflerend</a:t>
            </a:r>
          </a:p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r>
              <a:rPr lang="nl-NL" dirty="0"/>
              <a:t>Gebruikt veel wiskunde</a:t>
            </a:r>
          </a:p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endParaRPr lang="nl-NL" dirty="0"/>
          </a:p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endParaRPr lang="nl-NL" dirty="0"/>
          </a:p>
        </p:txBody>
      </p:sp>
      <p:pic>
        <p:nvPicPr>
          <p:cNvPr id="106" name="Google Shape;106;p19" descr="logo-uva - groeidocument.nl">
            <a:extLst>
              <a:ext uri="{FF2B5EF4-FFF2-40B4-BE49-F238E27FC236}">
                <a16:creationId xmlns:a16="http://schemas.microsoft.com/office/drawing/2014/main" id="{836C98AC-61AA-C096-D265-417862BE58C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Google Shape;64;p14">
            <a:extLst>
              <a:ext uri="{FF2B5EF4-FFF2-40B4-BE49-F238E27FC236}">
                <a16:creationId xmlns:a16="http://schemas.microsoft.com/office/drawing/2014/main" id="{CA573C11-DDEC-79CC-A5E1-72B30BC66E3A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294475" y="2505949"/>
            <a:ext cx="3609050" cy="175516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729822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p3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Matrixoperaties: vermenigvuldiging met een getal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6" name="Google Shape;196;p30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095399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>
                  <a:buFont typeface="Arial" panose="020B0604020202020204" pitchFamily="34" charset="0"/>
                  <a:buChar char="•"/>
                </a:pPr>
                <a:r>
                  <a:rPr lang="nl-NL" dirty="0"/>
                  <a:t>Je kunt een matrix met een getal vermenigvuldigen door elk element van de matrix met dat getal te vermenigvuldigen. </a:t>
                </a:r>
              </a:p>
              <a:p>
                <a:pPr>
                  <a:buFont typeface="Arial" panose="020B0604020202020204" pitchFamily="34" charset="0"/>
                  <a:buChar char="•"/>
                </a:pPr>
                <a:r>
                  <a:rPr lang="nl-NL" dirty="0"/>
                  <a:t>Het maakt niet uit in welke volgorde je vermenigvuldigt.</a:t>
                </a:r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2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dirty="0"/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2</m:t>
                      </m:r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16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dirty="0"/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:endParaRPr lang="nl-NL" dirty="0"/>
              </a:p>
              <a:p>
                <a:pPr marL="114300" indent="0">
                  <a:buNone/>
                </a:pPr>
                <a:endParaRPr lang="nl-NL" dirty="0"/>
              </a:p>
            </p:txBody>
          </p:sp>
        </mc:Choice>
        <mc:Fallback xmlns="">
          <p:sp>
            <p:nvSpPr>
              <p:cNvPr id="196" name="Google Shape;196;p30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095399" cy="3416400"/>
              </a:xfrm>
              <a:prstGeom prst="rect">
                <a:avLst/>
              </a:prstGeom>
              <a:blipFill>
                <a:blip r:embed="rId3"/>
                <a:stretch>
                  <a:fillRect t="-536"/>
                </a:stretch>
              </a:blipFill>
            </p:spPr>
            <p:txBody>
              <a:bodyPr/>
              <a:lstStyle/>
              <a:p>
                <a:r>
                  <a:rPr lang="en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98" name="Google Shape;198;p30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p3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Matrixoperaties - Vermenigvuldiging</a:t>
            </a:r>
            <a:endParaRPr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26" name="Google Shape;226;p33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699" y="1152475"/>
                <a:ext cx="7251629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457200" lvl="0" indent="-334327" algn="l" rtl="0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lang="nl-NL" dirty="0"/>
                  <a:t>Bij matrixvermenigvuldiging </a:t>
                </a:r>
                <a:r>
                  <a:rPr lang="nl-NL" i="1" dirty="0"/>
                  <a:t>moet</a:t>
                </a:r>
                <a:r>
                  <a:rPr lang="nl-NL" dirty="0"/>
                  <a:t> het aantal kolommen van de eerste matrix gelijk zijn aan het aantal rijen van de tweede matrix.</a:t>
                </a:r>
              </a:p>
              <a:p>
                <a:pPr marL="457200" lvl="0" indent="-334327" algn="l" rtl="0">
                  <a:spcBef>
                    <a:spcPts val="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lang="nl-NL" dirty="0"/>
                  <a:t>We kunnen bijvoorbeeld een </a:t>
                </a:r>
                <a:r>
                  <a:rPr lang="nl-NL" i="1" dirty="0"/>
                  <a:t>2 x </a:t>
                </a:r>
                <a:r>
                  <a:rPr lang="nl-NL" b="1" i="1" dirty="0"/>
                  <a:t>3</a:t>
                </a:r>
                <a:r>
                  <a:rPr lang="nl-NL" b="1" dirty="0"/>
                  <a:t> </a:t>
                </a:r>
                <a:r>
                  <a:rPr lang="nl-NL" dirty="0"/>
                  <a:t>en een </a:t>
                </a:r>
                <a:r>
                  <a:rPr lang="nl-NL" b="1" i="1" dirty="0"/>
                  <a:t>3 </a:t>
                </a:r>
                <a:r>
                  <a:rPr lang="nl-NL" i="1" dirty="0"/>
                  <a:t>x 2 </a:t>
                </a:r>
                <a:r>
                  <a:rPr lang="nl-NL" dirty="0"/>
                  <a:t>matrix vermenigvuldigen:</a:t>
                </a:r>
              </a:p>
              <a:p>
                <a:pPr marL="122873" lvl="0" indent="0" algn="l" rtl="0">
                  <a:spcBef>
                    <a:spcPts val="0"/>
                  </a:spcBef>
                  <a:spcAft>
                    <a:spcPts val="0"/>
                  </a:spcAft>
                  <a:buSzPct val="100000"/>
                  <a:buNone/>
                </a:pPr>
                <a:endParaRPr lang="en-GB" sz="2000" i="1" dirty="0">
                  <a:latin typeface="Cambria Math" panose="02040503050406030204" pitchFamily="18" charset="0"/>
                </a:endParaRPr>
              </a:p>
              <a:p>
                <a:pPr marL="122873" lvl="0" indent="0" algn="l" rtl="0">
                  <a:spcBef>
                    <a:spcPts val="0"/>
                  </a:spcBef>
                  <a:spcAft>
                    <a:spcPts val="0"/>
                  </a:spcAft>
                  <a:buSzPct val="100000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ar-AE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ar-AE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ar-AE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ar-AE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ar-AE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ar-AE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ar-AE" dirty="0"/>
              </a:p>
              <a:p>
                <a:pPr marL="457200" lvl="0" indent="-334327" algn="l" rtl="0">
                  <a:spcBef>
                    <a:spcPts val="1200"/>
                  </a:spcBef>
                  <a:spcAft>
                    <a:spcPts val="0"/>
                  </a:spcAft>
                  <a:buSzPct val="100000"/>
                  <a:buFont typeface="Arial" panose="020B0604020202020204" pitchFamily="34" charset="0"/>
                  <a:buChar char="•"/>
                </a:pPr>
                <a:r>
                  <a:rPr lang="nl-NL" dirty="0"/>
                  <a:t>De resulterende matrix zal het aantal rijen van de eerste en het aantal kolommen van de tweede matrix hebben. De vermenigvuldiging hierboven geeft dus een </a:t>
                </a:r>
                <a:r>
                  <a:rPr lang="nl-NL" i="1" dirty="0"/>
                  <a:t>2 x 2 </a:t>
                </a:r>
                <a:r>
                  <a:rPr lang="nl-NL" dirty="0"/>
                  <a:t>matrix als uitkomst.</a:t>
                </a:r>
              </a:p>
            </p:txBody>
          </p:sp>
        </mc:Choice>
        <mc:Fallback>
          <p:sp>
            <p:nvSpPr>
              <p:cNvPr id="226" name="Google Shape;226;p3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699" y="1152475"/>
                <a:ext cx="7251629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0" name="Google Shape;230;p33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 dirty="0"/>
              <a:t>Matrixoperaties - Vermenigvuldiging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We beginnen door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matrix 2 als volgt te vermenigvuldigen: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i="1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/>
                            </m:mr>
                            <m:mr>
                              <m:e/>
                              <m:e/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/>
                            </m:mr>
                            <m:mr>
                              <m:e/>
                              <m:e/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7" name="Google Shape;237;p34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2550" y="4356375"/>
            <a:ext cx="1711451" cy="787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>
          <a:extLst>
            <a:ext uri="{FF2B5EF4-FFF2-40B4-BE49-F238E27FC236}">
              <a16:creationId xmlns:a16="http://schemas.microsoft.com/office/drawing/2014/main" id="{39B00F04-ABD9-5F5E-91FF-C3496F08ACF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>
            <a:extLst>
              <a:ext uri="{FF2B5EF4-FFF2-40B4-BE49-F238E27FC236}">
                <a16:creationId xmlns:a16="http://schemas.microsoft.com/office/drawing/2014/main" id="{6E6AD125-C1B0-27AC-14D5-B687587119B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 dirty="0"/>
              <a:t>Matrixoperaties - Vermenigvuldiging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708F4DD3-BDE9-57E4-0264-7487955969C4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120850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Daarna vermenigvuldigen we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matrix 2: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/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/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/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/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708F4DD3-BDE9-57E4-0264-7487955969C4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120850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7" name="Google Shape;237;p34" descr="logo-uva - groeidocument.nl">
            <a:extLst>
              <a:ext uri="{FF2B5EF4-FFF2-40B4-BE49-F238E27FC236}">
                <a16:creationId xmlns:a16="http://schemas.microsoft.com/office/drawing/2014/main" id="{17562725-499C-B09F-3870-BC52CAB102EB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2550" y="4356375"/>
            <a:ext cx="1711451" cy="787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0349514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>
          <a:extLst>
            <a:ext uri="{FF2B5EF4-FFF2-40B4-BE49-F238E27FC236}">
              <a16:creationId xmlns:a16="http://schemas.microsoft.com/office/drawing/2014/main" id="{C0648633-4412-BDB6-E0A7-62B16FF4CF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>
            <a:extLst>
              <a:ext uri="{FF2B5EF4-FFF2-40B4-BE49-F238E27FC236}">
                <a16:creationId xmlns:a16="http://schemas.microsoft.com/office/drawing/2014/main" id="{62DFA558-1B83-9AB0-7555-8619E5BB4F3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 dirty="0"/>
              <a:t>Matrixoperaties - Vermenigvuldiging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68CC3B83-C131-78AB-0D8A-8C7ED9147C3B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1" y="1152475"/>
                <a:ext cx="7191894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Daarna vermenigvuldigen we de </a:t>
                </a:r>
                <a:r>
                  <a:rPr lang="nl-NL" i="1" dirty="0"/>
                  <a:t>eerste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matrix 2: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/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39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/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68CC3B83-C131-78AB-0D8A-8C7ED9147C3B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1" y="1152475"/>
                <a:ext cx="7191894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7" name="Google Shape;237;p34" descr="logo-uva - groeidocument.nl">
            <a:extLst>
              <a:ext uri="{FF2B5EF4-FFF2-40B4-BE49-F238E27FC236}">
                <a16:creationId xmlns:a16="http://schemas.microsoft.com/office/drawing/2014/main" id="{6285B2E2-3352-D495-7286-93F5CD8FCDC6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2550" y="4356375"/>
            <a:ext cx="1711451" cy="787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411360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>
          <a:extLst>
            <a:ext uri="{FF2B5EF4-FFF2-40B4-BE49-F238E27FC236}">
              <a16:creationId xmlns:a16="http://schemas.microsoft.com/office/drawing/2014/main" id="{A1B77F76-B3EA-DD00-8860-F87D1D294DF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4">
            <a:extLst>
              <a:ext uri="{FF2B5EF4-FFF2-40B4-BE49-F238E27FC236}">
                <a16:creationId xmlns:a16="http://schemas.microsoft.com/office/drawing/2014/main" id="{9C3A3CCE-BE63-C267-CFFB-7996703C9A2C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nl" dirty="0"/>
              <a:t>Matrixoperaties - Vermenigvuldiging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E8FD26BF-A4FD-336B-F5DB-50FC1E55E396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Als laatste vermenigvuldigen we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rij</a:t>
                </a:r>
                <a:r>
                  <a:rPr lang="nl-NL" dirty="0"/>
                  <a:t> van matrix 1 met de </a:t>
                </a:r>
                <a:r>
                  <a:rPr lang="nl-NL" i="1" dirty="0"/>
                  <a:t>tweede</a:t>
                </a:r>
                <a:r>
                  <a:rPr lang="nl-NL" dirty="0"/>
                  <a:t> </a:t>
                </a:r>
                <a:r>
                  <a:rPr lang="nl-NL" i="1" dirty="0"/>
                  <a:t>kolom</a:t>
                </a:r>
                <a:r>
                  <a:rPr lang="nl-NL" dirty="0"/>
                  <a:t> van 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r>
                  <a:rPr lang="nl-NL" dirty="0"/>
                  <a:t>matrix 2:</a:t>
                </a:r>
              </a:p>
              <a:p>
                <a:pPr marL="114300" lvl="0" indent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None/>
                </a:pPr>
                <a:endParaRPr lang="nl-NL" dirty="0"/>
              </a:p>
              <a:p>
                <a:pPr marL="114300" lv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9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>
                                <m:r>
                                  <a:rPr lang="en-GB" sz="200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3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20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a:rPr lang="en-GB" sz="2000" b="0" i="1" smtClean="0">
                                    <a:solidFill>
                                      <a:schemeClr val="accent4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39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70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-NL" sz="2000" dirty="0"/>
              </a:p>
            </p:txBody>
          </p:sp>
        </mc:Choice>
        <mc:Fallback xmlns="">
          <p:sp>
            <p:nvSpPr>
              <p:cNvPr id="236" name="Google Shape;236;p34">
                <a:extLst>
                  <a:ext uri="{FF2B5EF4-FFF2-40B4-BE49-F238E27FC236}">
                    <a16:creationId xmlns:a16="http://schemas.microsoft.com/office/drawing/2014/main" id="{E8FD26BF-A4FD-336B-F5DB-50FC1E55E396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720316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37" name="Google Shape;237;p34" descr="logo-uva - groeidocument.nl">
            <a:extLst>
              <a:ext uri="{FF2B5EF4-FFF2-40B4-BE49-F238E27FC236}">
                <a16:creationId xmlns:a16="http://schemas.microsoft.com/office/drawing/2014/main" id="{6B5F47E0-F634-66E2-8F84-D9256783AD39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432550" y="4356375"/>
            <a:ext cx="1711451" cy="787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826012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3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Klassikaal voorbeeld II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4" name="Google Shape;284;p38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242439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nl" dirty="0"/>
                  <a:t>Vermenigvuldig de volgende matrices of geef aan als de operatie niet kan worden uitgevoerd: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284" name="Google Shape;284;p3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242439" cy="3416400"/>
              </a:xfrm>
              <a:prstGeom prst="rect">
                <a:avLst/>
              </a:prstGeom>
              <a:blipFill>
                <a:blip r:embed="rId3"/>
                <a:stretch>
                  <a:fillRect l="-168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5" name="Google Shape;285;p38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1" name="Google Shape;291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Antwoord II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92" name="Google Shape;292;p39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>
                  <a:spcAft>
                    <a:spcPts val="1200"/>
                  </a:spcAft>
                  <a:buNone/>
                </a:pPr>
                <a:r>
                  <a:rPr lang="nl-NL" sz="2000" dirty="0"/>
                  <a:t>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nl-NL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nl-NL" sz="20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  <m:r>
                      <a:rPr lang="nl-NL" sz="20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begChr m:val="["/>
                        <m:endChr m:val="]"/>
                        <m:ctrlPr>
                          <a:rPr lang="nl-NL" sz="2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nl-NL" sz="200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m:rPr>
                                  <m:brk m:alnAt="7"/>
                                </m:rPr>
                                <a:rPr lang="en-GB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8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29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22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dirty="0"/>
              </a:p>
            </p:txBody>
          </p:sp>
        </mc:Choice>
        <mc:Fallback xmlns="">
          <p:sp>
            <p:nvSpPr>
              <p:cNvPr id="292" name="Google Shape;292;p39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3" name="Google Shape;293;p39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Klassikaal voorbeeld III</a:t>
            </a:r>
            <a:endParaRPr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00" name="Google Shape;300;p40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210274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r>
                  <a:rPr lang="nl" dirty="0"/>
                  <a:t>Vermenigvuldig de volgende matrices of geef aan als de operatie niet kan worden uitgevoerd: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nl" dirty="0"/>
              </a:p>
              <a:p>
                <a:pPr marL="0" lv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300" name="Google Shape;300;p40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210274" cy="3416400"/>
              </a:xfrm>
              <a:prstGeom prst="rect">
                <a:avLst/>
              </a:prstGeom>
              <a:blipFill>
                <a:blip r:embed="rId3"/>
                <a:stretch>
                  <a:fillRect l="-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1" name="Google Shape;301;p40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98">
          <a:extLst>
            <a:ext uri="{FF2B5EF4-FFF2-40B4-BE49-F238E27FC236}">
              <a16:creationId xmlns:a16="http://schemas.microsoft.com/office/drawing/2014/main" id="{98360779-96A4-B27F-07D5-0710364874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p40">
            <a:extLst>
              <a:ext uri="{FF2B5EF4-FFF2-40B4-BE49-F238E27FC236}">
                <a16:creationId xmlns:a16="http://schemas.microsoft.com/office/drawing/2014/main" id="{AA1D6DD8-C294-5D1C-DF51-61A36EB499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/>
              <a:t>Klassikaal voorbeeld III</a:t>
            </a:r>
            <a:endParaRPr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00" name="Google Shape;300;p40">
                <a:extLst>
                  <a:ext uri="{FF2B5EF4-FFF2-40B4-BE49-F238E27FC236}">
                    <a16:creationId xmlns:a16="http://schemas.microsoft.com/office/drawing/2014/main" id="{633B2B37-57C2-3595-301D-C9B06638C169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210274" cy="2923267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indent="0">
                  <a:spcAft>
                    <a:spcPts val="1200"/>
                  </a:spcAft>
                  <a:buNone/>
                </a:pPr>
                <a:r>
                  <a:rPr lang="nl-NL" dirty="0"/>
                  <a:t>Deze operatie kan niet worden uitgevoerd omdat het aantal kolommen van de linker matrix ongelijk is aan het aantal rijen van de rechter matrix!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None/>
                </a:pPr>
                <a:endParaRPr lang="nl" dirty="0"/>
              </a:p>
              <a:p>
                <a:pPr marL="0" lv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dirty="0"/>
              </a:p>
              <a:p>
                <a:pPr marL="0" lvl="0" indent="0">
                  <a:spcAft>
                    <a:spcPts val="1200"/>
                  </a:spcAft>
                  <a:buNone/>
                </a:pPr>
                <a:endParaRPr dirty="0"/>
              </a:p>
            </p:txBody>
          </p:sp>
        </mc:Choice>
        <mc:Fallback>
          <p:sp>
            <p:nvSpPr>
              <p:cNvPr id="300" name="Google Shape;300;p40">
                <a:extLst>
                  <a:ext uri="{FF2B5EF4-FFF2-40B4-BE49-F238E27FC236}">
                    <a16:creationId xmlns:a16="http://schemas.microsoft.com/office/drawing/2014/main" id="{633B2B37-57C2-3595-301D-C9B06638C169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210274" cy="2923267"/>
              </a:xfrm>
              <a:prstGeom prst="rect">
                <a:avLst/>
              </a:prstGeom>
              <a:blipFill>
                <a:blip r:embed="rId3"/>
                <a:stretch>
                  <a:fillRect l="-169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01" name="Google Shape;301;p40" descr="logo-uva - groeidocument.nl">
            <a:extLst>
              <a:ext uri="{FF2B5EF4-FFF2-40B4-BE49-F238E27FC236}">
                <a16:creationId xmlns:a16="http://schemas.microsoft.com/office/drawing/2014/main" id="{A9CF47BA-FCE3-CDC8-990A-78C0378830A2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kstvak 1">
            <a:extLst>
              <a:ext uri="{FF2B5EF4-FFF2-40B4-BE49-F238E27FC236}">
                <a16:creationId xmlns:a16="http://schemas.microsoft.com/office/drawing/2014/main" id="{43D9E5E3-07D0-F647-0938-0D90D8786B79}"/>
              </a:ext>
            </a:extLst>
          </p:cNvPr>
          <p:cNvSpPr txBox="1"/>
          <p:nvPr/>
        </p:nvSpPr>
        <p:spPr>
          <a:xfrm>
            <a:off x="2734009" y="2990910"/>
            <a:ext cx="69499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i="1" dirty="0"/>
              <a:t>3 x </a:t>
            </a:r>
            <a:r>
              <a:rPr lang="nl-NL" sz="1600" b="1" i="1" dirty="0"/>
              <a:t>2</a:t>
            </a:r>
            <a:r>
              <a:rPr lang="nl-NL" sz="1600" i="1" dirty="0"/>
              <a:t> </a:t>
            </a:r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5CF5D079-D72D-3E7D-C8F7-66FF0E233019}"/>
              </a:ext>
            </a:extLst>
          </p:cNvPr>
          <p:cNvSpPr txBox="1"/>
          <p:nvPr/>
        </p:nvSpPr>
        <p:spPr>
          <a:xfrm>
            <a:off x="4096455" y="2990910"/>
            <a:ext cx="7949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600" b="1" i="1" dirty="0"/>
              <a:t>3</a:t>
            </a:r>
            <a:r>
              <a:rPr lang="nl-NL" sz="1600" i="1" dirty="0"/>
              <a:t> x 3</a:t>
            </a:r>
          </a:p>
        </p:txBody>
      </p:sp>
    </p:spTree>
    <p:extLst>
      <p:ext uri="{BB962C8B-B14F-4D97-AF65-F5344CB8AC3E}">
        <p14:creationId xmlns:p14="http://schemas.microsoft.com/office/powerpoint/2010/main" val="41850772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E32FF7DD-754E-F371-B84E-C7963DB24E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>
            <a:extLst>
              <a:ext uri="{FF2B5EF4-FFF2-40B4-BE49-F238E27FC236}">
                <a16:creationId xmlns:a16="http://schemas.microsoft.com/office/drawing/2014/main" id="{F39BA6AF-F5DE-6EE7-E770-2CF0EC93A11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Wat </a:t>
            </a:r>
            <a:r>
              <a:rPr lang="en-GB" dirty="0" err="1"/>
              <a:t>gaan</a:t>
            </a:r>
            <a:r>
              <a:rPr lang="en-GB" dirty="0"/>
              <a:t> we </a:t>
            </a:r>
            <a:r>
              <a:rPr lang="en-GB" dirty="0" err="1"/>
              <a:t>doen</a:t>
            </a:r>
            <a:r>
              <a:rPr lang="en-GB" dirty="0"/>
              <a:t>?</a:t>
            </a:r>
          </a:p>
        </p:txBody>
      </p:sp>
      <p:sp>
        <p:nvSpPr>
          <p:cNvPr id="105" name="Google Shape;105;p19">
            <a:extLst>
              <a:ext uri="{FF2B5EF4-FFF2-40B4-BE49-F238E27FC236}">
                <a16:creationId xmlns:a16="http://schemas.microsoft.com/office/drawing/2014/main" id="{23CC9A43-1346-CC28-3BF5-CDA8CD3EE63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40475" y="1159600"/>
            <a:ext cx="5769752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742950" indent="-285750">
              <a:spcBef>
                <a:spcPts val="1200"/>
              </a:spcBef>
            </a:pPr>
            <a:r>
              <a:rPr lang="nl-NL" dirty="0"/>
              <a:t>Les 1: Introductie over AI: hoe leert een AI? </a:t>
            </a:r>
          </a:p>
          <a:p>
            <a:pPr indent="0">
              <a:spcBef>
                <a:spcPts val="1200"/>
              </a:spcBef>
              <a:buNone/>
            </a:pPr>
            <a:r>
              <a:rPr lang="nl-NL" dirty="0"/>
              <a:t>               Matrices</a:t>
            </a:r>
          </a:p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r>
              <a:rPr lang="nl-NL" dirty="0"/>
              <a:t>Les 2: Neurale netwerken en matrices</a:t>
            </a:r>
          </a:p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r>
              <a:rPr lang="nl-NL" dirty="0"/>
              <a:t>Les 3: Functies in meerdere variabelen en het </a:t>
            </a:r>
            <a:r>
              <a:rPr lang="nl-NL" dirty="0" err="1"/>
              <a:t>gradient</a:t>
            </a:r>
            <a:r>
              <a:rPr lang="nl-NL" dirty="0"/>
              <a:t> </a:t>
            </a:r>
            <a:r>
              <a:rPr lang="nl-NL" dirty="0" err="1"/>
              <a:t>descent</a:t>
            </a:r>
            <a:r>
              <a:rPr lang="nl-NL" dirty="0"/>
              <a:t>-algoritme</a:t>
            </a:r>
          </a:p>
          <a:p>
            <a:pPr marL="742950" lvl="0" indent="-285750" algn="l" rtl="0">
              <a:spcBef>
                <a:spcPts val="1200"/>
              </a:spcBef>
              <a:spcAft>
                <a:spcPts val="0"/>
              </a:spcAft>
              <a:buFont typeface="Wingdings 3" panose="05040102010807070707" pitchFamily="18" charset="2"/>
              <a:buChar char=""/>
            </a:pPr>
            <a:r>
              <a:rPr lang="nl-NL" dirty="0"/>
              <a:t>Les 4: Het backpropagation-algoritme: Hoe leert een AI?</a:t>
            </a:r>
          </a:p>
        </p:txBody>
      </p:sp>
      <p:pic>
        <p:nvPicPr>
          <p:cNvPr id="106" name="Google Shape;106;p19" descr="logo-uva - groeidocument.nl">
            <a:extLst>
              <a:ext uri="{FF2B5EF4-FFF2-40B4-BE49-F238E27FC236}">
                <a16:creationId xmlns:a16="http://schemas.microsoft.com/office/drawing/2014/main" id="{83262B76-FAFA-9CE9-6DDE-8A1E347481CE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2760453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" name="Google Shape;317;p42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Extra voorbeeld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8" name="Google Shape;318;p42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333700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r>
                  <a:rPr lang="nl" dirty="0"/>
                  <a:t>Vermenigvuldig de volgende matrices of geef aan als de operatie niet kan worden uitgevoerd:</a:t>
                </a:r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:endParaRPr lang="nl" dirty="0"/>
              </a:p>
              <a:p>
                <a:pPr marL="0" lvl="0" indent="0" algn="l" rtl="0">
                  <a:spcBef>
                    <a:spcPts val="0"/>
                  </a:spcBef>
                  <a:spcAft>
                    <a:spcPts val="1200"/>
                  </a:spcAft>
                  <a:buClr>
                    <a:schemeClr val="dk1"/>
                  </a:buClr>
                  <a:buSzPts val="1100"/>
                  <a:buFont typeface="Arial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318" name="Google Shape;318;p42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333700" cy="3416400"/>
              </a:xfrm>
              <a:prstGeom prst="rect">
                <a:avLst/>
              </a:prstGeom>
              <a:blipFill>
                <a:blip r:embed="rId4"/>
                <a:stretch>
                  <a:fillRect l="-16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19" name="Google Shape;319;p42" descr="logo-uva - groeidocument.nl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extLst>
    <p:ext uri="{6950BFC3-D8DA-4A85-94F7-54DA5524770B}">
      <p188:commentRel xmlns:p188="http://schemas.microsoft.com/office/powerpoint/2018/8/main" r:id="rId3"/>
    </p:ext>
  </p:extLs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p4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Antwoord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6" name="Google Shape;326;p43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560713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>
                  <a:spcAft>
                    <a:spcPts val="120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</a:rPr>
                                  <m:t>7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10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5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+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7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∙</m:t>
                                </m:r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en-GB" sz="1400" b="0" dirty="0">
                  <a:ea typeface="Cambria Math" panose="02040503050406030204" pitchFamily="18" charset="0"/>
                </a:endParaRPr>
              </a:p>
              <a:p>
                <a:pPr marL="0" lvl="0" indent="0">
                  <a:spcAft>
                    <a:spcPts val="1200"/>
                  </a:spcAft>
                  <a:buNone/>
                </a:pPr>
                <a:r>
                  <a:rPr lang="en-GB" sz="2000" b="0" dirty="0">
                    <a:ea typeface="Cambria Math" panose="02040503050406030204" pitchFamily="18" charset="0"/>
                  </a:rPr>
                  <a:t>	                            </a:t>
                </a:r>
                <a14:m>
                  <m:oMath xmlns:m="http://schemas.openxmlformats.org/officeDocument/2006/math"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4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24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75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57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GB" sz="2000" b="0" dirty="0">
                  <a:ea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26" name="Google Shape;326;p43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560713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27" name="Google Shape;327;p43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6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Vectoren</a:t>
            </a:r>
            <a:endParaRPr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53" name="Google Shape;353;p46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432125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lvl="0" algn="l" rtl="0">
                  <a:spcBef>
                    <a:spcPts val="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r>
                  <a:rPr lang="nl-NL" dirty="0"/>
                  <a:t>Een vector kennen we als een pijl in het vlak of in 3D-ruimte.</a:t>
                </a:r>
              </a:p>
              <a:p>
                <a:pPr lvl="0">
                  <a:buFont typeface="Arial" panose="020B0604020202020204" pitchFamily="34" charset="0"/>
                  <a:buChar char="•"/>
                </a:pPr>
                <a:r>
                  <a:rPr lang="en-GB" sz="1400" b="0" dirty="0"/>
                  <a:t>De </a:t>
                </a:r>
                <a:r>
                  <a:rPr lang="en-GB" b="0" dirty="0"/>
                  <a:t>vector</a:t>
                </a:r>
                <a:r>
                  <a:rPr lang="en-GB" sz="1400" b="0" dirty="0"/>
                  <a:t> </a:t>
                </a:r>
                <a14:m>
                  <m:oMath xmlns:m="http://schemas.openxmlformats.org/officeDocument/2006/math"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𝑣</m:t>
                    </m:r>
                    <m:r>
                      <a:rPr lang="en-GB" sz="1800" b="0" i="1" smtClean="0">
                        <a:latin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ar-AE" sz="18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ar-AE" sz="18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18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GB" sz="1800" b="0" i="1" smtClean="0">
                                  <a:latin typeface="Cambria Math" panose="02040503050406030204" pitchFamily="18" charset="0"/>
                                </a:rPr>
                                <m:t>4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GB" dirty="0"/>
                  <a:t> gaat bijvoorbeeld 2 </a:t>
                </a:r>
                <a:r>
                  <a:rPr lang="en-GB" dirty="0" err="1"/>
                  <a:t>stappen</a:t>
                </a:r>
                <a:r>
                  <a:rPr lang="en-GB" dirty="0"/>
                  <a:t> </a:t>
                </a:r>
                <a:r>
                  <a:rPr lang="en-GB" dirty="0" err="1"/>
                  <a:t>opzij</a:t>
                </a:r>
                <a:r>
                  <a:rPr lang="en-GB" dirty="0"/>
                  <a:t>, 3 naar voren en </a:t>
                </a:r>
              </a:p>
              <a:p>
                <a:pPr marL="114300" lvl="0" indent="0">
                  <a:buNone/>
                </a:pPr>
                <a:r>
                  <a:rPr lang="en-GB" dirty="0"/>
                  <a:t>	  4 </a:t>
                </a:r>
                <a:r>
                  <a:rPr lang="nl-NL" dirty="0"/>
                  <a:t>omhoog</a:t>
                </a:r>
                <a:r>
                  <a:rPr lang="en-GB" dirty="0"/>
                  <a:t>.</a:t>
                </a:r>
                <a:endParaRPr lang="ar-AE" dirty="0"/>
              </a:p>
              <a:p>
                <a:pPr lvl="0" algn="l" rtl="0">
                  <a:spcBef>
                    <a:spcPts val="1200"/>
                  </a:spcBef>
                  <a:spcAft>
                    <a:spcPts val="0"/>
                  </a:spcAft>
                  <a:buSzPts val="1800"/>
                  <a:buFont typeface="Arial" panose="020B0604020202020204" pitchFamily="34" charset="0"/>
                  <a:buChar char="•"/>
                </a:pPr>
                <a:r>
                  <a:rPr lang="en-GB" dirty="0"/>
                  <a:t>Merk op </a:t>
                </a:r>
                <a:r>
                  <a:rPr lang="nl-NL" dirty="0"/>
                  <a:t>dat dit eigenlijk een </a:t>
                </a:r>
                <a:r>
                  <a:rPr lang="nl-NL" i="1" dirty="0"/>
                  <a:t>3 x 1</a:t>
                </a:r>
                <a:r>
                  <a:rPr lang="nl-NL" dirty="0"/>
                  <a:t> matrix is, aangezien er 3 rijen zijn en 1 kolom. Zo kunnen we met vectoren rekenen net als met andere matrices</a:t>
                </a:r>
                <a:r>
                  <a:rPr lang="en-GB" dirty="0"/>
                  <a:t>.</a:t>
                </a:r>
                <a:endParaRPr dirty="0"/>
              </a:p>
            </p:txBody>
          </p:sp>
        </mc:Choice>
        <mc:Fallback>
          <p:sp>
            <p:nvSpPr>
              <p:cNvPr id="353" name="Google Shape;353;p46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432125" cy="3416400"/>
              </a:xfrm>
              <a:prstGeom prst="rect">
                <a:avLst/>
              </a:prstGeom>
              <a:blipFill>
                <a:blip r:embed="rId3"/>
                <a:stretch>
                  <a:fillRect t="-536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55" name="Google Shape;355;p46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7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Voorbeeld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1" name="Google Shape;361;p47"/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52475"/>
                <a:ext cx="7703588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114300" indent="0">
                  <a:buNone/>
                </a:pPr>
                <a:r>
                  <a:rPr lang="nl" dirty="0"/>
                  <a:t>Bereken de volgende matrixvermenigvuldiging:</a:t>
                </a:r>
              </a:p>
              <a:p>
                <a:pPr marL="114300" indent="0">
                  <a:buNone/>
                </a:pPr>
                <a:endParaRPr lang="nl-NL" sz="2000" i="1" dirty="0">
                  <a:latin typeface="Cambria Math" panose="02040503050406030204" pitchFamily="18" charset="0"/>
                </a:endParaRPr>
              </a:p>
              <a:p>
                <a:pPr marL="11430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2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e>
                            </m:mr>
                          </m:m>
                        </m:e>
                      </m:d>
                      <m:r>
                        <a:rPr lang="nl-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-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-NL" sz="20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dirty="0"/>
              </a:p>
            </p:txBody>
          </p:sp>
        </mc:Choice>
        <mc:Fallback xmlns="">
          <p:sp>
            <p:nvSpPr>
              <p:cNvPr id="361" name="Google Shape;361;p47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52475"/>
                <a:ext cx="7703588" cy="341640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63" name="Google Shape;363;p47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48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Antwoord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69" name="Google Shape;369;p48"/>
              <p:cNvSpPr txBox="1">
                <a:spLocks noGrp="1"/>
              </p:cNvSpPr>
              <p:nvPr>
                <p:ph type="body" idx="1"/>
              </p:nvPr>
            </p:nvSpPr>
            <p:spPr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>
                  <a:spcBef>
                    <a:spcPts val="1200"/>
                  </a:spcBef>
                  <a:buNone/>
                </a:pPr>
                <a:r>
                  <a:rPr lang="en-GB" sz="2000" i="1" dirty="0">
                    <a:latin typeface="Cambria Math" panose="02040503050406030204" pitchFamily="18" charset="0"/>
                  </a:rPr>
                  <a:t>	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ar-AE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2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ar-AE" sz="2000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ar-A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ar-AE" sz="2000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r>
                      <a:rPr lang="ar-AE" sz="20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d>
                      <m:dPr>
                        <m:begChr m:val="["/>
                        <m:endChr m:val="]"/>
                        <m:ctrlPr>
                          <a:rPr lang="ar-AE" sz="20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ar-AE" sz="2000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ar-A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ar-AE" sz="2000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  <m:r>
                      <a:rPr lang="ar-A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0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+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∙</m:t>
                              </m:r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  <m:r>
                      <a:rPr lang="en-GB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 </m:t>
                    </m:r>
                    <m:d>
                      <m:dPr>
                        <m:begChr m:val="["/>
                        <m:endChr m:val="]"/>
                        <m:ctrlPr>
                          <a:rPr lang="en-GB" sz="2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GB" sz="2000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2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5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ar-AE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endParaRPr lang="ar-AE" dirty="0"/>
              </a:p>
              <a:p>
                <a:pPr marL="0" lvl="0" indent="0" algn="l" rtl="0">
                  <a:spcBef>
                    <a:spcPts val="1200"/>
                  </a:spcBef>
                  <a:spcAft>
                    <a:spcPts val="0"/>
                  </a:spcAft>
                  <a:buNone/>
                </a:pPr>
                <a:endParaRPr lang="ar-AE" dirty="0"/>
              </a:p>
            </p:txBody>
          </p:sp>
        </mc:Choice>
        <mc:Fallback xmlns="">
          <p:sp>
            <p:nvSpPr>
              <p:cNvPr id="369" name="Google Shape;369;p48"/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71" name="Google Shape;371;p48" descr="logo-uva - groeidocument.n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3">
          <a:extLst>
            <a:ext uri="{FF2B5EF4-FFF2-40B4-BE49-F238E27FC236}">
              <a16:creationId xmlns:a16="http://schemas.microsoft.com/office/drawing/2014/main" id="{2429EC81-6D66-FF77-C4BE-D9F74B7BEC8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4">
            <a:extLst>
              <a:ext uri="{FF2B5EF4-FFF2-40B4-BE49-F238E27FC236}">
                <a16:creationId xmlns:a16="http://schemas.microsoft.com/office/drawing/2014/main" id="{2BA4BB26-D2A6-1BA5-125C-4968E15801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Voorbeeld: matrices en vectoren</a:t>
            </a:r>
            <a:endParaRPr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Google Shape;145;p24">
                <a:extLst>
                  <a:ext uri="{FF2B5EF4-FFF2-40B4-BE49-F238E27FC236}">
                    <a16:creationId xmlns:a16="http://schemas.microsoft.com/office/drawing/2014/main" id="{0C3EBDAC-17EB-DDE0-7AC7-D210E6B4FB4C}"/>
                  </a:ext>
                </a:extLst>
              </p:cNvPr>
              <p:cNvSpPr txBox="1">
                <a:spLocks noGrp="1"/>
              </p:cNvSpPr>
              <p:nvPr>
                <p:ph type="body" idx="1"/>
              </p:nvPr>
            </p:nvSpPr>
            <p:spPr>
              <a:xfrm>
                <a:off x="311700" y="1124975"/>
                <a:ext cx="7031070" cy="3416400"/>
              </a:xfrm>
              <a:prstGeom prst="rect">
                <a:avLst/>
              </a:prstGeom>
            </p:spPr>
            <p:txBody>
              <a:bodyPr spcFirstLastPara="1" wrap="square" lIns="91425" tIns="91425" rIns="91425" bIns="91425" anchor="t" anchorCtr="0">
                <a:norm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nl-NL" dirty="0"/>
                  <a:t>Terug naar het voorbeeld van de ondernemer: die heeft twee winkels, en de rijen in de matrix A vertellen hoeveel hamers, schroeven, en boormachines elke winkel heeft.</a:t>
                </a:r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en-GB" dirty="0"/>
              </a:p>
              <a:p>
                <a:pPr marL="0" lvl="0" indent="0" algn="ctr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 sz="2000" dirty="0"/>
                  <a:t>A = </a:t>
                </a:r>
                <a14:m>
                  <m:oMath xmlns:m="http://schemas.openxmlformats.org/officeDocument/2006/math">
                    <m:d>
                      <m:dPr>
                        <m:begChr m:val="["/>
                        <m:endChr m:val="]"/>
                        <m:ctrlPr>
                          <a:rPr lang="en-NL" sz="20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NL" sz="20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5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GB" sz="2000" b="0" i="1" smtClean="0">
                                  <a:latin typeface="Cambria Math" panose="02040503050406030204" pitchFamily="18" charset="0"/>
                                </a:rPr>
                                <m:t>3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nl" sz="2000" dirty="0"/>
              </a:p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nl" dirty="0"/>
              </a:p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nl" dirty="0"/>
                  <a:t>Stel je voor dat we per winkel de totale voorraadwaarde willen berekenen. Een hamer kost 12€, een schroef 2€, en een boormachine 20€. Door deze prijzen in een vector te zetten kunnen we de totale voorraadwaarde per winkel berekenen:</a:t>
                </a:r>
              </a:p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 lang="nl" dirty="0"/>
              </a:p>
              <a:p>
                <a:pPr marL="0" lvl="0" indent="0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["/>
                          <m:endChr m:val="]"/>
                          <m:ctrlPr>
                            <a:rPr lang="nl" sz="20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nl" sz="2000" b="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5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e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e>
                            </m:mr>
                          </m:m>
                        </m:e>
                      </m:d>
                      <m:r>
                        <a:rPr lang="nl" sz="200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d>
                        <m:dPr>
                          <m:begChr m:val="["/>
                          <m:endChr m:val="]"/>
                          <m:ctrlPr>
                            <a:rPr lang="nl" sz="20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nl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20</m:t>
                                </m:r>
                              </m:e>
                            </m:mr>
                          </m:m>
                        </m:e>
                      </m:d>
                      <m:r>
                        <a:rPr lang="en-GB" sz="2000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 </m:t>
                      </m:r>
                      <m:d>
                        <m:dPr>
                          <m:begChr m:val="["/>
                          <m:endChr m:val="]"/>
                          <m:ctrlPr>
                            <a:rPr lang="en-GB" sz="20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GB" sz="20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6</m:t>
                                </m:r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4</m:t>
                                </m:r>
                              </m:e>
                            </m:mr>
                            <m:mr>
                              <m:e>
                                <m:r>
                                  <a:rPr lang="en-GB" sz="2000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84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nl" dirty="0"/>
              </a:p>
            </p:txBody>
          </p:sp>
        </mc:Choice>
        <mc:Fallback xmlns="">
          <p:sp>
            <p:nvSpPr>
              <p:cNvPr id="145" name="Google Shape;145;p24">
                <a:extLst>
                  <a:ext uri="{FF2B5EF4-FFF2-40B4-BE49-F238E27FC236}">
                    <a16:creationId xmlns:a16="http://schemas.microsoft.com/office/drawing/2014/main" id="{0C3EBDAC-17EB-DDE0-7AC7-D210E6B4FB4C}"/>
                  </a:ext>
                </a:extLst>
              </p:cNvPr>
              <p:cNvSpPr txBox="1"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11700" y="1124975"/>
                <a:ext cx="7031070" cy="3416400"/>
              </a:xfrm>
              <a:prstGeom prst="rect">
                <a:avLst/>
              </a:prstGeom>
              <a:blipFill>
                <a:blip r:embed="rId3"/>
                <a:stretch>
                  <a:fillRect l="-173"/>
                </a:stretch>
              </a:blipFill>
            </p:spPr>
            <p:txBody>
              <a:bodyPr/>
              <a:lstStyle/>
              <a:p>
                <a:r>
                  <a:rPr lang="nl-N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7" name="Google Shape;147;p24" descr="logo-uva - groeidocument.nl">
            <a:extLst>
              <a:ext uri="{FF2B5EF4-FFF2-40B4-BE49-F238E27FC236}">
                <a16:creationId xmlns:a16="http://schemas.microsoft.com/office/drawing/2014/main" id="{3CA6F673-ADFA-92B1-2934-AEE415BB8DA8}"/>
              </a:ext>
            </a:extLst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94773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" name="Google Shape;439;p39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Opgaves – Syllabus 7.1</a:t>
            </a:r>
            <a:endParaRPr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3">
          <a:extLst>
            <a:ext uri="{FF2B5EF4-FFF2-40B4-BE49-F238E27FC236}">
              <a16:creationId xmlns:a16="http://schemas.microsoft.com/office/drawing/2014/main" id="{F697862B-B166-D88E-8F04-F26EBA6D383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9">
            <a:extLst>
              <a:ext uri="{FF2B5EF4-FFF2-40B4-BE49-F238E27FC236}">
                <a16:creationId xmlns:a16="http://schemas.microsoft.com/office/drawing/2014/main" id="{DB94282D-74FE-E9A9-E18B-B97FA5258B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Hoe </a:t>
            </a:r>
            <a:r>
              <a:rPr lang="en-GB" dirty="0" err="1"/>
              <a:t>leert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AI?</a:t>
            </a:r>
          </a:p>
        </p:txBody>
      </p:sp>
      <p:sp>
        <p:nvSpPr>
          <p:cNvPr id="105" name="Google Shape;105;p19">
            <a:extLst>
              <a:ext uri="{FF2B5EF4-FFF2-40B4-BE49-F238E27FC236}">
                <a16:creationId xmlns:a16="http://schemas.microsoft.com/office/drawing/2014/main" id="{768C3C36-A09E-6184-2EC3-64EE1CA95726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40475" y="1159600"/>
            <a:ext cx="41263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indent="0">
              <a:spcBef>
                <a:spcPts val="1200"/>
              </a:spcBef>
              <a:buNone/>
            </a:pPr>
            <a:r>
              <a:rPr lang="en-GB" dirty="0"/>
              <a:t>Er </a:t>
            </a:r>
            <a:r>
              <a:rPr lang="en-GB" dirty="0" err="1"/>
              <a:t>zijn</a:t>
            </a:r>
            <a:r>
              <a:rPr lang="en-GB" dirty="0"/>
              <a:t> </a:t>
            </a:r>
            <a:r>
              <a:rPr lang="en-GB" dirty="0" err="1"/>
              <a:t>drie</a:t>
            </a:r>
            <a:r>
              <a:rPr lang="en-GB" dirty="0"/>
              <a:t> </a:t>
            </a:r>
            <a:r>
              <a:rPr lang="en-GB" dirty="0" err="1"/>
              <a:t>manieren</a:t>
            </a:r>
            <a:r>
              <a:rPr lang="en-GB" dirty="0"/>
              <a:t> </a:t>
            </a:r>
            <a:r>
              <a:rPr lang="en-GB" dirty="0" err="1"/>
              <a:t>waarop</a:t>
            </a:r>
            <a:r>
              <a:rPr lang="en-GB" dirty="0"/>
              <a:t> </a:t>
            </a:r>
            <a:r>
              <a:rPr lang="en-GB" dirty="0" err="1"/>
              <a:t>een</a:t>
            </a:r>
            <a:r>
              <a:rPr lang="en-GB" dirty="0"/>
              <a:t> AI </a:t>
            </a:r>
            <a:r>
              <a:rPr lang="en-GB" dirty="0" err="1"/>
              <a:t>kan</a:t>
            </a:r>
            <a:r>
              <a:rPr lang="en-GB" dirty="0"/>
              <a:t> </a:t>
            </a:r>
            <a:r>
              <a:rPr lang="en-GB" dirty="0" err="1"/>
              <a:t>leren</a:t>
            </a:r>
            <a:r>
              <a:rPr lang="en-GB" dirty="0"/>
              <a:t>:</a:t>
            </a:r>
          </a:p>
          <a:p>
            <a:pPr marL="742950" indent="-285750">
              <a:spcBef>
                <a:spcPts val="1200"/>
              </a:spcBef>
            </a:pPr>
            <a:r>
              <a:rPr lang="en-GB" dirty="0"/>
              <a:t>Supervised learning</a:t>
            </a:r>
          </a:p>
          <a:p>
            <a:pPr marL="742950" indent="-285750">
              <a:spcBef>
                <a:spcPts val="1200"/>
              </a:spcBef>
            </a:pPr>
            <a:r>
              <a:rPr lang="en-GB" dirty="0"/>
              <a:t>Unsupervised learning</a:t>
            </a:r>
          </a:p>
          <a:p>
            <a:pPr marL="742950" indent="-285750">
              <a:spcBef>
                <a:spcPts val="1200"/>
              </a:spcBef>
            </a:pPr>
            <a:r>
              <a:rPr lang="en-GB" dirty="0"/>
              <a:t>Reinforcement learning</a:t>
            </a:r>
            <a:endParaRPr lang="nl-NL" dirty="0"/>
          </a:p>
        </p:txBody>
      </p:sp>
      <p:pic>
        <p:nvPicPr>
          <p:cNvPr id="106" name="Google Shape;106;p19" descr="logo-uva - groeidocument.nl">
            <a:extLst>
              <a:ext uri="{FF2B5EF4-FFF2-40B4-BE49-F238E27FC236}">
                <a16:creationId xmlns:a16="http://schemas.microsoft.com/office/drawing/2014/main" id="{C102E464-A20B-17AB-05E3-E57F261B921C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21" descr="Do Self-Driving Cars use Artificial Intelligence(AI)?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366775" y="1114300"/>
            <a:ext cx="4617401" cy="23087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270039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>
          <a:extLst>
            <a:ext uri="{FF2B5EF4-FFF2-40B4-BE49-F238E27FC236}">
              <a16:creationId xmlns:a16="http://schemas.microsoft.com/office/drawing/2014/main" id="{7B182C3A-CB9F-0C4E-2BD9-028965B3C53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>
            <a:extLst>
              <a:ext uri="{FF2B5EF4-FFF2-40B4-BE49-F238E27FC236}">
                <a16:creationId xmlns:a16="http://schemas.microsoft.com/office/drawing/2014/main" id="{2DEE72BE-7B86-88B3-2883-3717F1DBEDF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Supervised</a:t>
            </a:r>
            <a:r>
              <a:rPr lang="nl-NL" dirty="0"/>
              <a:t> </a:t>
            </a:r>
            <a:r>
              <a:rPr lang="nl-NL" dirty="0" err="1"/>
              <a:t>learning</a:t>
            </a:r>
            <a:endParaRPr lang="nl-NL" dirty="0"/>
          </a:p>
        </p:txBody>
      </p:sp>
      <p:sp>
        <p:nvSpPr>
          <p:cNvPr id="86" name="Google Shape;86;p17">
            <a:extLst>
              <a:ext uri="{FF2B5EF4-FFF2-40B4-BE49-F238E27FC236}">
                <a16:creationId xmlns:a16="http://schemas.microsoft.com/office/drawing/2014/main" id="{5247FC0D-87FC-5AD8-AEA6-E6F422088E6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40475" y="1159600"/>
            <a:ext cx="406042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742950" indent="-285750">
              <a:spcBef>
                <a:spcPts val="1200"/>
              </a:spcBef>
            </a:pPr>
            <a:r>
              <a:rPr lang="nl-NL" dirty="0"/>
              <a:t>Gelabelde dataset om mee te trainen</a:t>
            </a:r>
          </a:p>
          <a:p>
            <a:pPr marL="742950" indent="-285750">
              <a:spcBef>
                <a:spcPts val="1200"/>
              </a:spcBef>
            </a:pPr>
            <a:r>
              <a:rPr lang="nl-NL" dirty="0"/>
              <a:t>Model output vergelijken met verwachte output</a:t>
            </a:r>
          </a:p>
          <a:p>
            <a:pPr marL="742950" indent="-285750">
              <a:spcBef>
                <a:spcPts val="1200"/>
              </a:spcBef>
            </a:pPr>
            <a:r>
              <a:rPr lang="nl-NL" dirty="0"/>
              <a:t>Verbeteren</a:t>
            </a:r>
          </a:p>
          <a:p>
            <a:pPr indent="0">
              <a:spcBef>
                <a:spcPts val="1200"/>
              </a:spcBef>
              <a:buNone/>
            </a:pPr>
            <a:endParaRPr lang="nl-NL" dirty="0"/>
          </a:p>
          <a:p>
            <a:pPr indent="0">
              <a:spcBef>
                <a:spcPts val="1200"/>
              </a:spcBef>
              <a:buNone/>
            </a:pPr>
            <a:endParaRPr lang="nl-NL" dirty="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nl-NL" dirty="0"/>
          </a:p>
        </p:txBody>
      </p:sp>
      <p:pic>
        <p:nvPicPr>
          <p:cNvPr id="87" name="Google Shape;87;p17" descr="logo-uva - groeidocument.nl">
            <a:extLst>
              <a:ext uri="{FF2B5EF4-FFF2-40B4-BE49-F238E27FC236}">
                <a16:creationId xmlns:a16="http://schemas.microsoft.com/office/drawing/2014/main" id="{635F7802-7922-18C2-D281-97821A829CAA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Afbeelding 1" descr="Afbeelding met tekst, fruit, appel, Natuurlijke voeding&#10;&#10;Automatisch gegenereerde beschrijving">
            <a:extLst>
              <a:ext uri="{FF2B5EF4-FFF2-40B4-BE49-F238E27FC236}">
                <a16:creationId xmlns:a16="http://schemas.microsoft.com/office/drawing/2014/main" id="{6F483379-3A20-7FE6-6474-8430269373C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57" r="3897"/>
          <a:stretch/>
        </p:blipFill>
        <p:spPr>
          <a:xfrm>
            <a:off x="4205688" y="1210592"/>
            <a:ext cx="3898517" cy="2336686"/>
          </a:xfrm>
          <a:prstGeom prst="rect">
            <a:avLst/>
          </a:prstGeom>
        </p:spPr>
      </p:pic>
      <p:pic>
        <p:nvPicPr>
          <p:cNvPr id="3" name="Google Shape;89;p17">
            <a:extLst>
              <a:ext uri="{FF2B5EF4-FFF2-40B4-BE49-F238E27FC236}">
                <a16:creationId xmlns:a16="http://schemas.microsoft.com/office/drawing/2014/main" id="{E80A6244-EB2B-652E-FBDA-4B3810D2051E}"/>
              </a:ext>
            </a:extLst>
          </p:cNvPr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95443" y="2784554"/>
            <a:ext cx="2970779" cy="207068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836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">
          <a:extLst>
            <a:ext uri="{FF2B5EF4-FFF2-40B4-BE49-F238E27FC236}">
              <a16:creationId xmlns:a16="http://schemas.microsoft.com/office/drawing/2014/main" id="{AAF8B860-3E9D-3E1D-5985-3418378D5B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7">
            <a:extLst>
              <a:ext uri="{FF2B5EF4-FFF2-40B4-BE49-F238E27FC236}">
                <a16:creationId xmlns:a16="http://schemas.microsoft.com/office/drawing/2014/main" id="{ED458AAC-A2A8-2CA6-3B88-472017FC6E8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-NL" dirty="0" err="1"/>
              <a:t>Unsupervised</a:t>
            </a:r>
            <a:r>
              <a:rPr lang="nl-NL" dirty="0"/>
              <a:t> </a:t>
            </a:r>
            <a:r>
              <a:rPr lang="nl-NL" dirty="0" err="1"/>
              <a:t>learning</a:t>
            </a:r>
            <a:endParaRPr lang="nl-NL" dirty="0"/>
          </a:p>
        </p:txBody>
      </p:sp>
      <p:sp>
        <p:nvSpPr>
          <p:cNvPr id="86" name="Google Shape;86;p17">
            <a:extLst>
              <a:ext uri="{FF2B5EF4-FFF2-40B4-BE49-F238E27FC236}">
                <a16:creationId xmlns:a16="http://schemas.microsoft.com/office/drawing/2014/main" id="{9FAF3D3E-CDBF-F485-F28F-97F4F1377FD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240475" y="1159600"/>
            <a:ext cx="4060421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742950" indent="-285750">
              <a:spcBef>
                <a:spcPts val="1200"/>
              </a:spcBef>
            </a:pPr>
            <a:r>
              <a:rPr lang="nl-NL" dirty="0"/>
              <a:t>Niet gelabelde data</a:t>
            </a:r>
          </a:p>
          <a:p>
            <a:pPr marL="742950" indent="-285750">
              <a:spcBef>
                <a:spcPts val="1200"/>
              </a:spcBef>
            </a:pPr>
            <a:r>
              <a:rPr lang="nl-NL" dirty="0"/>
              <a:t>Model zoekt zelf naar patronen</a:t>
            </a:r>
          </a:p>
          <a:p>
            <a:pPr marL="742950" indent="-285750">
              <a:spcBef>
                <a:spcPts val="1200"/>
              </a:spcBef>
            </a:pPr>
            <a:r>
              <a:rPr lang="nl-NL" dirty="0"/>
              <a:t>Clustering</a:t>
            </a:r>
          </a:p>
          <a:p>
            <a:pPr indent="0">
              <a:spcBef>
                <a:spcPts val="1200"/>
              </a:spcBef>
              <a:buNone/>
            </a:pPr>
            <a:endParaRPr lang="nl-NL" dirty="0"/>
          </a:p>
          <a:p>
            <a:pPr marL="45720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lang="nl-NL" dirty="0"/>
          </a:p>
        </p:txBody>
      </p:sp>
      <p:pic>
        <p:nvPicPr>
          <p:cNvPr id="87" name="Google Shape;87;p17" descr="logo-uva - groeidocument.nl">
            <a:extLst>
              <a:ext uri="{FF2B5EF4-FFF2-40B4-BE49-F238E27FC236}">
                <a16:creationId xmlns:a16="http://schemas.microsoft.com/office/drawing/2014/main" id="{A840F4BB-3E89-94F6-FFDF-A8C2A9870C7B}"/>
              </a:ext>
            </a:extLst>
          </p:cNvPr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 descr="Unsupervised Learning in ML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55846" y="2665086"/>
            <a:ext cx="4316154" cy="184487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4771171" y="731315"/>
            <a:ext cx="2216675" cy="30216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9450281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20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Supervised vs Unsupervised learning</a:t>
            </a:r>
            <a:endParaRPr dirty="0"/>
          </a:p>
        </p:txBody>
      </p:sp>
      <p:pic>
        <p:nvPicPr>
          <p:cNvPr id="115" name="Google Shape;115;p20" descr="logo-uva - groeidocument.nl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71675" y="4282375"/>
            <a:ext cx="1872325" cy="8611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4691" y="1222263"/>
            <a:ext cx="5559336" cy="320051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Reinforcement learning</a:t>
            </a:r>
            <a:endParaRPr dirty="0"/>
          </a:p>
        </p:txBody>
      </p:sp>
      <p:sp>
        <p:nvSpPr>
          <p:cNvPr id="4" name="Google Shape;86;p17">
            <a:extLst>
              <a:ext uri="{FF2B5EF4-FFF2-40B4-BE49-F238E27FC236}">
                <a16:creationId xmlns:a16="http://schemas.microsoft.com/office/drawing/2014/main" id="{7E1AAAD2-D3B0-130F-C7DA-0119F404BA3E}"/>
              </a:ext>
            </a:extLst>
          </p:cNvPr>
          <p:cNvSpPr txBox="1">
            <a:spLocks/>
          </p:cNvSpPr>
          <p:nvPr/>
        </p:nvSpPr>
        <p:spPr>
          <a:xfrm>
            <a:off x="237189" y="1155005"/>
            <a:ext cx="3645566" cy="3416400"/>
          </a:xfrm>
          <a:prstGeom prst="rect">
            <a:avLst/>
          </a:prstGeom>
        </p:spPr>
        <p:txBody>
          <a:bodyPr spcFirstLastPara="1" vert="horz" wrap="square" lIns="91425" tIns="91425" rIns="91425" bIns="91425" rtlCol="0" anchor="t" anchorCtr="0">
            <a:normAutofit/>
          </a:bodyPr>
          <a:lstStyle>
            <a:lvl1pPr marL="457200" lvl="0" indent="-3429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Wingdings 3" charset="2"/>
              <a:buChar char="●"/>
              <a:defRPr sz="13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14400" lvl="1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○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371600" lvl="2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■"/>
              <a:defRPr sz="105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828800" lvl="3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●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286000" lvl="4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○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743200" lvl="5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■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200400" lvl="6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●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657600" lvl="7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○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4114800" lvl="8" indent="-317500" algn="l" defTabSz="3429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Wingdings 3" charset="2"/>
              <a:buChar char="■"/>
              <a:defRPr sz="9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indent="-285750">
              <a:spcBef>
                <a:spcPts val="1200"/>
              </a:spcBef>
            </a:pPr>
            <a:r>
              <a:rPr lang="nl-NL" dirty="0"/>
              <a:t>Model probeert een taak uit te voeren</a:t>
            </a:r>
          </a:p>
          <a:p>
            <a:pPr marL="742950" indent="-285750">
              <a:spcBef>
                <a:spcPts val="1200"/>
              </a:spcBef>
            </a:pPr>
            <a:r>
              <a:rPr lang="nl-NL" dirty="0"/>
              <a:t>Leert door beloningen en straffen</a:t>
            </a:r>
          </a:p>
          <a:p>
            <a:pPr indent="0">
              <a:spcBef>
                <a:spcPts val="1200"/>
              </a:spcBef>
              <a:buNone/>
            </a:pPr>
            <a:endParaRPr lang="nl-NL" dirty="0"/>
          </a:p>
          <a:p>
            <a:pPr marL="742950" indent="-285750">
              <a:spcBef>
                <a:spcPts val="1200"/>
              </a:spcBef>
            </a:pPr>
            <a:endParaRPr lang="nl-NL" dirty="0"/>
          </a:p>
          <a:p>
            <a:pPr indent="0">
              <a:spcBef>
                <a:spcPts val="1200"/>
              </a:spcBef>
              <a:buFont typeface="Wingdings 3" charset="2"/>
              <a:buNone/>
            </a:pPr>
            <a:endParaRPr lang="nl-NL" dirty="0"/>
          </a:p>
          <a:p>
            <a:pPr indent="0">
              <a:spcBef>
                <a:spcPts val="1200"/>
              </a:spcBef>
              <a:spcAft>
                <a:spcPts val="1200"/>
              </a:spcAft>
              <a:buFont typeface="Wingdings 3" charset="2"/>
              <a:buNone/>
            </a:pPr>
            <a:endParaRPr lang="nl-NL" dirty="0"/>
          </a:p>
        </p:txBody>
      </p:sp>
      <p:pic>
        <p:nvPicPr>
          <p:cNvPr id="3074" name="Picture 2" descr="AI Learns to Walk (deep reinforcement learning)">
            <a:extLst>
              <a:ext uri="{FF2B5EF4-FFF2-40B4-BE49-F238E27FC236}">
                <a16:creationId xmlns:a16="http://schemas.microsoft.com/office/drawing/2014/main" id="{F3470EF2-6BC4-314F-4D2D-DB76001849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4159" y="1437902"/>
            <a:ext cx="4646824" cy="26138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1">
          <a:extLst>
            <a:ext uri="{FF2B5EF4-FFF2-40B4-BE49-F238E27FC236}">
              <a16:creationId xmlns:a16="http://schemas.microsoft.com/office/drawing/2014/main" id="{D1507954-0E83-0626-1765-D5E6CB1B73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1">
            <a:extLst>
              <a:ext uri="{FF2B5EF4-FFF2-40B4-BE49-F238E27FC236}">
                <a16:creationId xmlns:a16="http://schemas.microsoft.com/office/drawing/2014/main" id="{6611D29E-F0FA-2BC1-BFD5-55884477757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nl" dirty="0"/>
              <a:t>Pauze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5282532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3696</TotalTime>
  <Words>1110</Words>
  <Application>Microsoft Office PowerPoint</Application>
  <PresentationFormat>Diavoorstelling (16:9)</PresentationFormat>
  <Paragraphs>171</Paragraphs>
  <Slides>36</Slides>
  <Notes>36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36</vt:i4>
      </vt:variant>
    </vt:vector>
  </HeadingPairs>
  <TitlesOfParts>
    <vt:vector size="41" baseType="lpstr">
      <vt:lpstr>Arial</vt:lpstr>
      <vt:lpstr>Cambria Math</vt:lpstr>
      <vt:lpstr>Wingdings 3</vt:lpstr>
      <vt:lpstr>Trebuchet MS</vt:lpstr>
      <vt:lpstr>Facet</vt:lpstr>
      <vt:lpstr>De wiskunde achter AI</vt:lpstr>
      <vt:lpstr>Wat is AI?</vt:lpstr>
      <vt:lpstr>Wat gaan we doen?</vt:lpstr>
      <vt:lpstr>Hoe leert een AI?</vt:lpstr>
      <vt:lpstr>Supervised learning</vt:lpstr>
      <vt:lpstr>Unsupervised learning</vt:lpstr>
      <vt:lpstr>Supervised vs Unsupervised learning</vt:lpstr>
      <vt:lpstr>Reinforcement learning</vt:lpstr>
      <vt:lpstr>Pauze</vt:lpstr>
      <vt:lpstr>Matrices</vt:lpstr>
      <vt:lpstr>Wat is een matrix?</vt:lpstr>
      <vt:lpstr>Voorbeeld: matrices</vt:lpstr>
      <vt:lpstr>De dimensie van een matrix</vt:lpstr>
      <vt:lpstr>De dimensie van een matrix </vt:lpstr>
      <vt:lpstr>Matrixoperaties: optellen en aftrekken</vt:lpstr>
      <vt:lpstr>Klassikaal voorbeeld I</vt:lpstr>
      <vt:lpstr>Antwoord I</vt:lpstr>
      <vt:lpstr>Extra voorbeeld </vt:lpstr>
      <vt:lpstr>Antwoord  </vt:lpstr>
      <vt:lpstr>Matrixoperaties: vermenigvuldiging met een getal</vt:lpstr>
      <vt:lpstr>Matrixoperaties - Vermenigvuldiging</vt:lpstr>
      <vt:lpstr>Matrixoperaties - Vermenigvuldiging</vt:lpstr>
      <vt:lpstr>Matrixoperaties - Vermenigvuldiging</vt:lpstr>
      <vt:lpstr>Matrixoperaties - Vermenigvuldiging</vt:lpstr>
      <vt:lpstr>Matrixoperaties - Vermenigvuldiging</vt:lpstr>
      <vt:lpstr>Klassikaal voorbeeld II</vt:lpstr>
      <vt:lpstr>Antwoord II</vt:lpstr>
      <vt:lpstr>Klassikaal voorbeeld III</vt:lpstr>
      <vt:lpstr>Klassikaal voorbeeld III</vt:lpstr>
      <vt:lpstr>Extra voorbeeld</vt:lpstr>
      <vt:lpstr>Antwoord</vt:lpstr>
      <vt:lpstr>Vectoren</vt:lpstr>
      <vt:lpstr>Voorbeeld</vt:lpstr>
      <vt:lpstr>Antwoord</vt:lpstr>
      <vt:lpstr>Voorbeeld: matrices en vectoren</vt:lpstr>
      <vt:lpstr>Opgaves – Syllabus 7.1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Bouke Hoekstra</dc:creator>
  <cp:lastModifiedBy>Bouke Hoekstra</cp:lastModifiedBy>
  <cp:revision>12</cp:revision>
  <dcterms:modified xsi:type="dcterms:W3CDTF">2025-01-28T16:15:26Z</dcterms:modified>
</cp:coreProperties>
</file>