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79" r:id="rId1"/>
  </p:sldMasterIdLst>
  <p:notesMasterIdLst>
    <p:notesMasterId r:id="rId33"/>
  </p:notesMasterIdLst>
  <p:sldIdLst>
    <p:sldId id="256" r:id="rId2"/>
    <p:sldId id="310" r:id="rId3"/>
    <p:sldId id="306" r:id="rId4"/>
    <p:sldId id="288" r:id="rId5"/>
    <p:sldId id="302" r:id="rId6"/>
    <p:sldId id="303" r:id="rId7"/>
    <p:sldId id="304" r:id="rId8"/>
    <p:sldId id="257" r:id="rId9"/>
    <p:sldId id="307" r:id="rId10"/>
    <p:sldId id="259" r:id="rId11"/>
    <p:sldId id="260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314" r:id="rId21"/>
    <p:sldId id="271" r:id="rId22"/>
    <p:sldId id="272" r:id="rId23"/>
    <p:sldId id="275" r:id="rId24"/>
    <p:sldId id="276" r:id="rId25"/>
    <p:sldId id="308" r:id="rId26"/>
    <p:sldId id="278" r:id="rId27"/>
    <p:sldId id="313" r:id="rId28"/>
    <p:sldId id="280" r:id="rId29"/>
    <p:sldId id="309" r:id="rId30"/>
    <p:sldId id="281" r:id="rId31"/>
    <p:sldId id="282" r:id="rId32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959"/>
    <a:srgbClr val="5FCBEF"/>
    <a:srgbClr val="FF0000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166" autoAdjust="0"/>
    <p:restoredTop sz="94660"/>
  </p:normalViewPr>
  <p:slideViewPr>
    <p:cSldViewPr snapToGrid="0">
      <p:cViewPr varScale="1">
        <p:scale>
          <a:sx n="94" d="100"/>
          <a:sy n="94" d="100"/>
        </p:scale>
        <p:origin x="262" y="38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deb7f6377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deb7f6377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g2deb7f63778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1" name="Google Shape;81;g2deb7f63778_0_2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deb7f63778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3" name="Google Shape;123;g2deb7f63778_0_5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deb7f63778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2deb7f63778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deb7f63778_0_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deb7f63778_0_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deb7f63778_0_1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2deb7f63778_0_1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g2deb7f63778_0_14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2" name="Google Shape;212;g2deb7f63778_0_14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g2deb7f63778_0_1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9" name="Google Shape;219;g2deb7f63778_0_1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2deb7f63778_0_15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6" name="Google Shape;226;g2deb7f63778_0_15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2deb7f63778_0_1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2deb7f63778_0_1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>
          <a:extLst>
            <a:ext uri="{FF2B5EF4-FFF2-40B4-BE49-F238E27FC236}">
              <a16:creationId xmlns:a16="http://schemas.microsoft.com/office/drawing/2014/main" id="{E52CAF39-4AF2-94E7-CCD2-7B6794D7AEF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deb7f63778_0_12:notes">
            <a:extLst>
              <a:ext uri="{FF2B5EF4-FFF2-40B4-BE49-F238E27FC236}">
                <a16:creationId xmlns:a16="http://schemas.microsoft.com/office/drawing/2014/main" id="{EF0A1F57-446D-65C9-0100-E75FE076C83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deb7f63778_0_12:notes">
            <a:extLst>
              <a:ext uri="{FF2B5EF4-FFF2-40B4-BE49-F238E27FC236}">
                <a16:creationId xmlns:a16="http://schemas.microsoft.com/office/drawing/2014/main" id="{E67943AD-6BAF-95BB-4FA6-6C897656E0A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03028759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>
          <a:extLst>
            <a:ext uri="{FF2B5EF4-FFF2-40B4-BE49-F238E27FC236}">
              <a16:creationId xmlns:a16="http://schemas.microsoft.com/office/drawing/2014/main" id="{1CCB02A6-4D93-A0D0-684B-C45175714E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2deb7f63778_0_178:notes">
            <a:extLst>
              <a:ext uri="{FF2B5EF4-FFF2-40B4-BE49-F238E27FC236}">
                <a16:creationId xmlns:a16="http://schemas.microsoft.com/office/drawing/2014/main" id="{FC6D84F9-240E-9F1F-0560-E2FACFE5F949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2deb7f63778_0_178:notes">
            <a:extLst>
              <a:ext uri="{FF2B5EF4-FFF2-40B4-BE49-F238E27FC236}">
                <a16:creationId xmlns:a16="http://schemas.microsoft.com/office/drawing/2014/main" id="{138BEABF-00A9-736F-1557-EDB4CD91F54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86801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g2deb7f63778_0_20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2" name="Google Shape;272;g2deb7f63778_0_20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2deb7f63778_0_2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2deb7f63778_0_2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" name="Google Shape;337;g2deb7f63778_0_2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8" name="Google Shape;338;g2deb7f63778_0_2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7" name="Google Shape;367;g2deb7f63778_0_2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8" name="Google Shape;368;g2deb7f63778_0_2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Uitwerking</a:t>
            </a:r>
            <a:r>
              <a:rPr lang="en-GB" dirty="0"/>
              <a:t> op het bord </a:t>
            </a:r>
            <a:r>
              <a:rPr lang="en-GB" dirty="0" err="1"/>
              <a:t>geven</a:t>
            </a:r>
            <a:endParaRPr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deb7f63778_0_30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2deb7f63778_0_30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>
          <a:extLst>
            <a:ext uri="{FF2B5EF4-FFF2-40B4-BE49-F238E27FC236}">
              <a16:creationId xmlns:a16="http://schemas.microsoft.com/office/drawing/2014/main" id="{E5F18002-5D1E-BB1F-AE15-E07F5E08E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2deb7f63778_0_307:notes">
            <a:extLst>
              <a:ext uri="{FF2B5EF4-FFF2-40B4-BE49-F238E27FC236}">
                <a16:creationId xmlns:a16="http://schemas.microsoft.com/office/drawing/2014/main" id="{CF7336B6-19C7-597A-042F-680BB36E947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2deb7f63778_0_307:notes">
            <a:extLst>
              <a:ext uri="{FF2B5EF4-FFF2-40B4-BE49-F238E27FC236}">
                <a16:creationId xmlns:a16="http://schemas.microsoft.com/office/drawing/2014/main" id="{D64ECFDA-03DC-8C22-5E53-A0728B0CA3E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66083470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deb7f63778_0_3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2deb7f63778_0_3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6">
          <a:extLst>
            <a:ext uri="{FF2B5EF4-FFF2-40B4-BE49-F238E27FC236}">
              <a16:creationId xmlns:a16="http://schemas.microsoft.com/office/drawing/2014/main" id="{87BE1F7C-C3D3-AE47-CB4F-99B6AB476C8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g2deb7f63778_0_337:notes">
            <a:extLst>
              <a:ext uri="{FF2B5EF4-FFF2-40B4-BE49-F238E27FC236}">
                <a16:creationId xmlns:a16="http://schemas.microsoft.com/office/drawing/2014/main" id="{9102B2E3-CF4F-7F37-735A-2EFFBFC283D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8" name="Google Shape;418;g2deb7f63778_0_337:notes">
            <a:extLst>
              <a:ext uri="{FF2B5EF4-FFF2-40B4-BE49-F238E27FC236}">
                <a16:creationId xmlns:a16="http://schemas.microsoft.com/office/drawing/2014/main" id="{4F425000-F8F8-AA0D-0346-73084DA80B3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809450136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2deb7f63778_0_3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2deb7f63778_0_3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Uitwerken</a:t>
            </a:r>
            <a:r>
              <a:rPr lang="en-GB" dirty="0"/>
              <a:t> op het bord</a:t>
            </a:r>
            <a:endParaRPr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>
          <a:extLst>
            <a:ext uri="{FF2B5EF4-FFF2-40B4-BE49-F238E27FC236}">
              <a16:creationId xmlns:a16="http://schemas.microsoft.com/office/drawing/2014/main" id="{E6E656F1-630B-F817-9B3B-B9548FF7F2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deb7f63778_0_0:notes">
            <a:extLst>
              <a:ext uri="{FF2B5EF4-FFF2-40B4-BE49-F238E27FC236}">
                <a16:creationId xmlns:a16="http://schemas.microsoft.com/office/drawing/2014/main" id="{2679EEE8-A3B3-8BEF-0360-2769C81560A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deb7f63778_0_0:notes">
            <a:extLst>
              <a:ext uri="{FF2B5EF4-FFF2-40B4-BE49-F238E27FC236}">
                <a16:creationId xmlns:a16="http://schemas.microsoft.com/office/drawing/2014/main" id="{5EDDB880-77E7-6001-610A-19C5C4A9DA2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978717572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deb7f63801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2deb7f63801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70ddc621eb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70ddc621eb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>
          <a:extLst>
            <a:ext uri="{FF2B5EF4-FFF2-40B4-BE49-F238E27FC236}">
              <a16:creationId xmlns:a16="http://schemas.microsoft.com/office/drawing/2014/main" id="{7CB5932C-3504-9403-8E5F-A317E278CF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70ddc621eb_0_61:notes">
            <a:extLst>
              <a:ext uri="{FF2B5EF4-FFF2-40B4-BE49-F238E27FC236}">
                <a16:creationId xmlns:a16="http://schemas.microsoft.com/office/drawing/2014/main" id="{51B70431-1CDC-6CFB-C5D8-7251CD32398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70ddc621eb_0_61:notes">
            <a:extLst>
              <a:ext uri="{FF2B5EF4-FFF2-40B4-BE49-F238E27FC236}">
                <a16:creationId xmlns:a16="http://schemas.microsoft.com/office/drawing/2014/main" id="{82FE56A9-4854-DDC3-5FAB-BA5B65808B2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10757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>
          <a:extLst>
            <a:ext uri="{FF2B5EF4-FFF2-40B4-BE49-F238E27FC236}">
              <a16:creationId xmlns:a16="http://schemas.microsoft.com/office/drawing/2014/main" id="{DC595C81-3538-B84B-8335-CC84E39363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70ddc621eb_0_61:notes">
            <a:extLst>
              <a:ext uri="{FF2B5EF4-FFF2-40B4-BE49-F238E27FC236}">
                <a16:creationId xmlns:a16="http://schemas.microsoft.com/office/drawing/2014/main" id="{E230F6B1-DC71-A7DC-9BC2-FCD164EF5AE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70ddc621eb_0_61:notes">
            <a:extLst>
              <a:ext uri="{FF2B5EF4-FFF2-40B4-BE49-F238E27FC236}">
                <a16:creationId xmlns:a16="http://schemas.microsoft.com/office/drawing/2014/main" id="{01C89327-2BAF-2A14-2514-E8F9ED66107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08593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>
          <a:extLst>
            <a:ext uri="{FF2B5EF4-FFF2-40B4-BE49-F238E27FC236}">
              <a16:creationId xmlns:a16="http://schemas.microsoft.com/office/drawing/2014/main" id="{755EBE3F-8003-2C9F-F6C6-B61BB7DBF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70ddc621eb_0_61:notes">
            <a:extLst>
              <a:ext uri="{FF2B5EF4-FFF2-40B4-BE49-F238E27FC236}">
                <a16:creationId xmlns:a16="http://schemas.microsoft.com/office/drawing/2014/main" id="{36CE3CFA-5AE8-3A3C-FDD4-C1B4238EF9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70ddc621eb_0_61:notes">
            <a:extLst>
              <a:ext uri="{FF2B5EF4-FFF2-40B4-BE49-F238E27FC236}">
                <a16:creationId xmlns:a16="http://schemas.microsoft.com/office/drawing/2014/main" id="{6BA81A75-C80E-19DC-AD35-00D36E8E55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214720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2deb7f6377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2deb7f6377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1">
          <a:extLst>
            <a:ext uri="{FF2B5EF4-FFF2-40B4-BE49-F238E27FC236}">
              <a16:creationId xmlns:a16="http://schemas.microsoft.com/office/drawing/2014/main" id="{8AC77F3B-E52A-AE5E-4503-445ED3CA44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deb7f63778_0_12:notes">
            <a:extLst>
              <a:ext uri="{FF2B5EF4-FFF2-40B4-BE49-F238E27FC236}">
                <a16:creationId xmlns:a16="http://schemas.microsoft.com/office/drawing/2014/main" id="{D3CD9C59-2722-49B5-51B3-99D058CAFDC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deb7f63778_0_12:notes">
            <a:extLst>
              <a:ext uri="{FF2B5EF4-FFF2-40B4-BE49-F238E27FC236}">
                <a16:creationId xmlns:a16="http://schemas.microsoft.com/office/drawing/2014/main" id="{71265CA8-0589-DE46-F3FB-D41766C6C6D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4071135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sp>
          <p:nvSpPr>
            <p:cNvPr id="15" name="Freeform 14"/>
            <p:cNvSpPr/>
            <p:nvPr/>
          </p:nvSpPr>
          <p:spPr>
            <a:xfrm>
              <a:off x="0" y="-7862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19" name="Straight Connector 18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Isosceles Triangle 22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37789614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04104912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38904817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68645946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0900715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9454880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923055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80582767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3207553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48500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429302800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66897307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26231972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5749358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68561053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5951978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1/29/2025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56034889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1/29/2025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304639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accent1">
                  <a:alpha val="70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  <a:alpha val="5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2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lumMod val="75000"/>
                <a:alpha val="66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1/29/2025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03653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  <p:sldLayoutId id="2147483692" r:id="rId13"/>
    <p:sldLayoutId id="2147483693" r:id="rId14"/>
    <p:sldLayoutId id="2147483694" r:id="rId15"/>
    <p:sldLayoutId id="2147483695" r:id="rId16"/>
    <p:sldLayoutId id="2147483696" r:id="rId17"/>
    <p:sldLayoutId id="2147483697" r:id="rId18"/>
  </p:sldLayoutIdLst>
  <p:hf sldNum="0" hdr="0" ftr="0" dt="0"/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9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8.png"/><Relationship Id="rId11" Type="http://schemas.openxmlformats.org/officeDocument/2006/relationships/image" Target="../media/image24.png"/><Relationship Id="rId5" Type="http://schemas.openxmlformats.org/officeDocument/2006/relationships/image" Target="../media/image17.png"/><Relationship Id="rId10" Type="http://schemas.openxmlformats.org/officeDocument/2006/relationships/image" Target="../media/image1.png"/><Relationship Id="rId4" Type="http://schemas.openxmlformats.org/officeDocument/2006/relationships/image" Target="../media/image16.png"/><Relationship Id="rId9" Type="http://schemas.openxmlformats.org/officeDocument/2006/relationships/image" Target="../media/image23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12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png"/><Relationship Id="rId11" Type="http://schemas.openxmlformats.org/officeDocument/2006/relationships/image" Target="../media/image23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27.png"/><Relationship Id="rId9" Type="http://schemas.openxmlformats.org/officeDocument/2006/relationships/image" Target="../media/image1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6.png"/><Relationship Id="rId11" Type="http://schemas.openxmlformats.org/officeDocument/2006/relationships/image" Target="../media/image23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image" Target="../media/image29.png"/><Relationship Id="rId9" Type="http://schemas.openxmlformats.org/officeDocument/2006/relationships/image" Target="../media/image19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0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11" Type="http://schemas.openxmlformats.org/officeDocument/2006/relationships/image" Target="../media/image23.png"/><Relationship Id="rId5" Type="http://schemas.openxmlformats.org/officeDocument/2006/relationships/image" Target="../media/image30.png"/><Relationship Id="rId10" Type="http://schemas.openxmlformats.org/officeDocument/2006/relationships/image" Target="../media/image18.png"/><Relationship Id="rId4" Type="http://schemas.openxmlformats.org/officeDocument/2006/relationships/image" Target="../media/image19.png"/><Relationship Id="rId9" Type="http://schemas.openxmlformats.org/officeDocument/2006/relationships/image" Target="../media/image29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0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11" Type="http://schemas.openxmlformats.org/officeDocument/2006/relationships/image" Target="../media/image23.png"/><Relationship Id="rId5" Type="http://schemas.openxmlformats.org/officeDocument/2006/relationships/image" Target="../media/image30.png"/><Relationship Id="rId10" Type="http://schemas.openxmlformats.org/officeDocument/2006/relationships/image" Target="../media/image18.png"/><Relationship Id="rId4" Type="http://schemas.openxmlformats.org/officeDocument/2006/relationships/image" Target="../media/image19.png"/><Relationship Id="rId9" Type="http://schemas.openxmlformats.org/officeDocument/2006/relationships/image" Target="../media/image300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31.png"/><Relationship Id="rId7" Type="http://schemas.openxmlformats.org/officeDocument/2006/relationships/image" Target="../media/image20.png"/><Relationship Id="rId12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3.png"/><Relationship Id="rId11" Type="http://schemas.openxmlformats.org/officeDocument/2006/relationships/image" Target="../media/image1.png"/><Relationship Id="rId5" Type="http://schemas.openxmlformats.org/officeDocument/2006/relationships/image" Target="../media/image23.png"/><Relationship Id="rId10" Type="http://schemas.openxmlformats.org/officeDocument/2006/relationships/image" Target="../media/image10.png"/><Relationship Id="rId4" Type="http://schemas.openxmlformats.org/officeDocument/2006/relationships/image" Target="../media/image32.png"/><Relationship Id="rId9" Type="http://schemas.openxmlformats.org/officeDocument/2006/relationships/image" Target="../media/image1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11" Type="http://schemas.openxmlformats.org/officeDocument/2006/relationships/image" Target="../media/image36.png"/><Relationship Id="rId5" Type="http://schemas.openxmlformats.org/officeDocument/2006/relationships/image" Target="../media/image16.png"/><Relationship Id="rId10" Type="http://schemas.openxmlformats.org/officeDocument/2006/relationships/image" Target="../media/image23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11" Type="http://schemas.openxmlformats.org/officeDocument/2006/relationships/image" Target="../media/image38.png"/><Relationship Id="rId5" Type="http://schemas.openxmlformats.org/officeDocument/2006/relationships/image" Target="../media/image16.png"/><Relationship Id="rId10" Type="http://schemas.openxmlformats.org/officeDocument/2006/relationships/image" Target="../media/image23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0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De wiskunde achter AI - Neurale netwerken</a:t>
            </a:r>
            <a:endParaRPr dirty="0"/>
          </a:p>
        </p:txBody>
      </p:sp>
      <p:pic>
        <p:nvPicPr>
          <p:cNvPr id="56" name="Google Shape;56;p13" descr="logo-uva - groeidocument.n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Ondertitel 2">
            <a:extLst>
              <a:ext uri="{FF2B5EF4-FFF2-40B4-BE49-F238E27FC236}">
                <a16:creationId xmlns:a16="http://schemas.microsoft.com/office/drawing/2014/main" id="{F7669F04-6A0A-84A1-F317-013710D1AB9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Wat is een neuraal netwerk?</a:t>
            </a:r>
            <a:endParaRPr dirty="0"/>
          </a:p>
        </p:txBody>
      </p:sp>
      <p:sp>
        <p:nvSpPr>
          <p:cNvPr id="76" name="Google Shape;76;p1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sz="1400" dirty="0"/>
              <a:t>Neuronen en verbindingen tussen neuronen</a:t>
            </a:r>
            <a:endParaRPr sz="14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nl" dirty="0"/>
              <a:t>Inputlaag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nl" dirty="0"/>
              <a:t>Verborgen lagen</a:t>
            </a:r>
            <a:endParaRPr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nl" dirty="0"/>
              <a:t>Outputlaag</a:t>
            </a:r>
            <a:endParaRPr dirty="0"/>
          </a:p>
        </p:txBody>
      </p:sp>
      <p:pic>
        <p:nvPicPr>
          <p:cNvPr id="77" name="Google Shape;77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65676" y="1815754"/>
            <a:ext cx="3994299" cy="267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Google Shape;78;p16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1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Wat is een neuraal netwerk?</a:t>
            </a:r>
            <a:endParaRPr dirty="0"/>
          </a:p>
        </p:txBody>
      </p:sp>
      <p:sp>
        <p:nvSpPr>
          <p:cNvPr id="84" name="Google Shape;84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5490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1200"/>
              </a:spcBef>
              <a:spcAft>
                <a:spcPts val="0"/>
              </a:spcAft>
              <a:buSzPts val="1800"/>
              <a:buChar char="-"/>
            </a:pPr>
            <a:r>
              <a:rPr lang="en-GB" dirty="0" err="1"/>
              <a:t>Dit</a:t>
            </a:r>
            <a:r>
              <a:rPr lang="en-GB" dirty="0"/>
              <a:t> neuraal </a:t>
            </a:r>
            <a:r>
              <a:rPr lang="en-GB" dirty="0" err="1"/>
              <a:t>netwerk</a:t>
            </a:r>
            <a:r>
              <a:rPr lang="en-GB" dirty="0"/>
              <a:t> </a:t>
            </a:r>
            <a:r>
              <a:rPr lang="nl-NL" dirty="0"/>
              <a:t>heeft</a:t>
            </a:r>
            <a:r>
              <a:rPr lang="en-GB" dirty="0"/>
              <a:t> </a:t>
            </a:r>
            <a:r>
              <a:rPr lang="nl-NL" dirty="0"/>
              <a:t>3 lagen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Notatie: [3, 2, 3]</a:t>
            </a: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nl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nl" dirty="0">
                <a:solidFill>
                  <a:srgbClr val="FFC000"/>
                </a:solidFill>
              </a:rPr>
              <a:t>Wat doen de verschillende lagen?</a:t>
            </a:r>
            <a:endParaRPr dirty="0">
              <a:solidFill>
                <a:srgbClr val="FFC000"/>
              </a:solidFill>
            </a:endParaRPr>
          </a:p>
        </p:txBody>
      </p:sp>
      <p:pic>
        <p:nvPicPr>
          <p:cNvPr id="105" name="Google Shape;105;p17" descr="logo-uva - groeidocument.n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85;p17">
            <a:extLst>
              <a:ext uri="{FF2B5EF4-FFF2-40B4-BE49-F238E27FC236}">
                <a16:creationId xmlns:a16="http://schemas.microsoft.com/office/drawing/2014/main" id="{6F6E9C5F-61D2-C0A8-FBDA-BD14B834AB4E}"/>
              </a:ext>
            </a:extLst>
          </p:cNvPr>
          <p:cNvSpPr/>
          <p:nvPr/>
        </p:nvSpPr>
        <p:spPr>
          <a:xfrm>
            <a:off x="3799254" y="1515208"/>
            <a:ext cx="771300" cy="7425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86;p17">
            <a:extLst>
              <a:ext uri="{FF2B5EF4-FFF2-40B4-BE49-F238E27FC236}">
                <a16:creationId xmlns:a16="http://schemas.microsoft.com/office/drawing/2014/main" id="{A5832DF6-E534-31ED-9D88-5B2E69EF07C2}"/>
              </a:ext>
            </a:extLst>
          </p:cNvPr>
          <p:cNvSpPr/>
          <p:nvPr/>
        </p:nvSpPr>
        <p:spPr>
          <a:xfrm>
            <a:off x="3799254" y="2441658"/>
            <a:ext cx="771300" cy="7425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87;p17">
            <a:extLst>
              <a:ext uri="{FF2B5EF4-FFF2-40B4-BE49-F238E27FC236}">
                <a16:creationId xmlns:a16="http://schemas.microsoft.com/office/drawing/2014/main" id="{EC22A9FD-2AF2-EF3E-D035-87F37AD3D6DF}"/>
              </a:ext>
            </a:extLst>
          </p:cNvPr>
          <p:cNvSpPr/>
          <p:nvPr/>
        </p:nvSpPr>
        <p:spPr>
          <a:xfrm>
            <a:off x="3799254" y="3368108"/>
            <a:ext cx="771300" cy="7425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88;p17">
            <a:extLst>
              <a:ext uri="{FF2B5EF4-FFF2-40B4-BE49-F238E27FC236}">
                <a16:creationId xmlns:a16="http://schemas.microsoft.com/office/drawing/2014/main" id="{4072B8AC-A2CC-80AD-0C66-26BE01E860A4}"/>
              </a:ext>
            </a:extLst>
          </p:cNvPr>
          <p:cNvSpPr/>
          <p:nvPr/>
        </p:nvSpPr>
        <p:spPr>
          <a:xfrm>
            <a:off x="5041954" y="1940133"/>
            <a:ext cx="771300" cy="7425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89;p17">
            <a:extLst>
              <a:ext uri="{FF2B5EF4-FFF2-40B4-BE49-F238E27FC236}">
                <a16:creationId xmlns:a16="http://schemas.microsoft.com/office/drawing/2014/main" id="{9EE43305-D69B-2A83-1E27-590DC9DB675C}"/>
              </a:ext>
            </a:extLst>
          </p:cNvPr>
          <p:cNvSpPr/>
          <p:nvPr/>
        </p:nvSpPr>
        <p:spPr>
          <a:xfrm>
            <a:off x="5041954" y="3028683"/>
            <a:ext cx="771300" cy="7425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90;p17">
            <a:extLst>
              <a:ext uri="{FF2B5EF4-FFF2-40B4-BE49-F238E27FC236}">
                <a16:creationId xmlns:a16="http://schemas.microsoft.com/office/drawing/2014/main" id="{5F68D4FB-3127-F4CC-A327-4CC2DC141470}"/>
              </a:ext>
            </a:extLst>
          </p:cNvPr>
          <p:cNvSpPr/>
          <p:nvPr/>
        </p:nvSpPr>
        <p:spPr>
          <a:xfrm>
            <a:off x="6175304" y="1515208"/>
            <a:ext cx="771300" cy="7425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91;p17">
            <a:extLst>
              <a:ext uri="{FF2B5EF4-FFF2-40B4-BE49-F238E27FC236}">
                <a16:creationId xmlns:a16="http://schemas.microsoft.com/office/drawing/2014/main" id="{6BC22242-CFAF-E6C2-B116-D1772ADD3B57}"/>
              </a:ext>
            </a:extLst>
          </p:cNvPr>
          <p:cNvSpPr/>
          <p:nvPr/>
        </p:nvSpPr>
        <p:spPr>
          <a:xfrm>
            <a:off x="6175304" y="2514033"/>
            <a:ext cx="771300" cy="7425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92;p17">
            <a:extLst>
              <a:ext uri="{FF2B5EF4-FFF2-40B4-BE49-F238E27FC236}">
                <a16:creationId xmlns:a16="http://schemas.microsoft.com/office/drawing/2014/main" id="{8E846FD6-48B5-0CDA-D194-5FB8700A65CA}"/>
              </a:ext>
            </a:extLst>
          </p:cNvPr>
          <p:cNvSpPr/>
          <p:nvPr/>
        </p:nvSpPr>
        <p:spPr>
          <a:xfrm>
            <a:off x="6175304" y="3368108"/>
            <a:ext cx="771300" cy="7425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0" name="Google Shape;93;p17">
            <a:extLst>
              <a:ext uri="{FF2B5EF4-FFF2-40B4-BE49-F238E27FC236}">
                <a16:creationId xmlns:a16="http://schemas.microsoft.com/office/drawing/2014/main" id="{EC669F16-5D74-A723-8BCE-E21B1C532DD1}"/>
              </a:ext>
            </a:extLst>
          </p:cNvPr>
          <p:cNvCxnSpPr>
            <a:stCxn id="2" idx="6"/>
            <a:endCxn id="5" idx="2"/>
          </p:cNvCxnSpPr>
          <p:nvPr/>
        </p:nvCxnSpPr>
        <p:spPr>
          <a:xfrm>
            <a:off x="4570554" y="1886458"/>
            <a:ext cx="471300" cy="424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1" name="Google Shape;94;p17">
            <a:extLst>
              <a:ext uri="{FF2B5EF4-FFF2-40B4-BE49-F238E27FC236}">
                <a16:creationId xmlns:a16="http://schemas.microsoft.com/office/drawing/2014/main" id="{1AC3F1FF-E989-46EE-E5DD-E56BBAF16A79}"/>
              </a:ext>
            </a:extLst>
          </p:cNvPr>
          <p:cNvCxnSpPr>
            <a:stCxn id="2" idx="6"/>
            <a:endCxn id="6" idx="2"/>
          </p:cNvCxnSpPr>
          <p:nvPr/>
        </p:nvCxnSpPr>
        <p:spPr>
          <a:xfrm>
            <a:off x="4570554" y="1886458"/>
            <a:ext cx="471300" cy="151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" name="Google Shape;95;p17">
            <a:extLst>
              <a:ext uri="{FF2B5EF4-FFF2-40B4-BE49-F238E27FC236}">
                <a16:creationId xmlns:a16="http://schemas.microsoft.com/office/drawing/2014/main" id="{8738C3D3-DADA-ADAE-1BA6-31BAFA470845}"/>
              </a:ext>
            </a:extLst>
          </p:cNvPr>
          <p:cNvCxnSpPr>
            <a:stCxn id="3" idx="6"/>
            <a:endCxn id="5" idx="2"/>
          </p:cNvCxnSpPr>
          <p:nvPr/>
        </p:nvCxnSpPr>
        <p:spPr>
          <a:xfrm rot="10800000" flipH="1">
            <a:off x="4570554" y="2311308"/>
            <a:ext cx="471300" cy="501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" name="Google Shape;96;p17">
            <a:extLst>
              <a:ext uri="{FF2B5EF4-FFF2-40B4-BE49-F238E27FC236}">
                <a16:creationId xmlns:a16="http://schemas.microsoft.com/office/drawing/2014/main" id="{869D3CDD-A2C1-0DDF-9DBB-C150CFD07783}"/>
              </a:ext>
            </a:extLst>
          </p:cNvPr>
          <p:cNvCxnSpPr>
            <a:stCxn id="3" idx="6"/>
            <a:endCxn id="6" idx="2"/>
          </p:cNvCxnSpPr>
          <p:nvPr/>
        </p:nvCxnSpPr>
        <p:spPr>
          <a:xfrm>
            <a:off x="4570554" y="2812908"/>
            <a:ext cx="471300" cy="587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" name="Google Shape;97;p17">
            <a:extLst>
              <a:ext uri="{FF2B5EF4-FFF2-40B4-BE49-F238E27FC236}">
                <a16:creationId xmlns:a16="http://schemas.microsoft.com/office/drawing/2014/main" id="{EEB62C33-ED63-95CA-84D7-598934861BA8}"/>
              </a:ext>
            </a:extLst>
          </p:cNvPr>
          <p:cNvCxnSpPr>
            <a:stCxn id="4" idx="6"/>
            <a:endCxn id="5" idx="2"/>
          </p:cNvCxnSpPr>
          <p:nvPr/>
        </p:nvCxnSpPr>
        <p:spPr>
          <a:xfrm rot="10800000" flipH="1">
            <a:off x="4570554" y="2311358"/>
            <a:ext cx="471300" cy="142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" name="Google Shape;98;p17">
            <a:extLst>
              <a:ext uri="{FF2B5EF4-FFF2-40B4-BE49-F238E27FC236}">
                <a16:creationId xmlns:a16="http://schemas.microsoft.com/office/drawing/2014/main" id="{AEE2082E-3130-45FB-A38E-0C38A6DE0C60}"/>
              </a:ext>
            </a:extLst>
          </p:cNvPr>
          <p:cNvCxnSpPr>
            <a:stCxn id="4" idx="6"/>
            <a:endCxn id="6" idx="2"/>
          </p:cNvCxnSpPr>
          <p:nvPr/>
        </p:nvCxnSpPr>
        <p:spPr>
          <a:xfrm rot="10800000" flipH="1">
            <a:off x="4570554" y="3400058"/>
            <a:ext cx="471300" cy="33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" name="Google Shape;99;p17">
            <a:extLst>
              <a:ext uri="{FF2B5EF4-FFF2-40B4-BE49-F238E27FC236}">
                <a16:creationId xmlns:a16="http://schemas.microsoft.com/office/drawing/2014/main" id="{ECF265AB-26CD-A5A8-B9A1-20584D863D5F}"/>
              </a:ext>
            </a:extLst>
          </p:cNvPr>
          <p:cNvCxnSpPr>
            <a:stCxn id="5" idx="6"/>
            <a:endCxn id="7" idx="2"/>
          </p:cNvCxnSpPr>
          <p:nvPr/>
        </p:nvCxnSpPr>
        <p:spPr>
          <a:xfrm rot="10800000" flipH="1">
            <a:off x="5813254" y="1886583"/>
            <a:ext cx="362100" cy="424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" name="Google Shape;100;p17">
            <a:extLst>
              <a:ext uri="{FF2B5EF4-FFF2-40B4-BE49-F238E27FC236}">
                <a16:creationId xmlns:a16="http://schemas.microsoft.com/office/drawing/2014/main" id="{169748A4-64FA-2931-4416-5069038FAE95}"/>
              </a:ext>
            </a:extLst>
          </p:cNvPr>
          <p:cNvCxnSpPr>
            <a:stCxn id="6" idx="6"/>
            <a:endCxn id="7" idx="2"/>
          </p:cNvCxnSpPr>
          <p:nvPr/>
        </p:nvCxnSpPr>
        <p:spPr>
          <a:xfrm rot="10800000" flipH="1">
            <a:off x="5813254" y="1886433"/>
            <a:ext cx="362100" cy="1513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" name="Google Shape;101;p17">
            <a:extLst>
              <a:ext uri="{FF2B5EF4-FFF2-40B4-BE49-F238E27FC236}">
                <a16:creationId xmlns:a16="http://schemas.microsoft.com/office/drawing/2014/main" id="{6F6B6AB9-30DE-7056-9E04-463E7A0A1154}"/>
              </a:ext>
            </a:extLst>
          </p:cNvPr>
          <p:cNvCxnSpPr>
            <a:stCxn id="5" idx="6"/>
            <a:endCxn id="8" idx="2"/>
          </p:cNvCxnSpPr>
          <p:nvPr/>
        </p:nvCxnSpPr>
        <p:spPr>
          <a:xfrm>
            <a:off x="5813254" y="2311383"/>
            <a:ext cx="362100" cy="573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" name="Google Shape;102;p17">
            <a:extLst>
              <a:ext uri="{FF2B5EF4-FFF2-40B4-BE49-F238E27FC236}">
                <a16:creationId xmlns:a16="http://schemas.microsoft.com/office/drawing/2014/main" id="{690022A2-A15E-AB5F-0160-BB4EA8EBC874}"/>
              </a:ext>
            </a:extLst>
          </p:cNvPr>
          <p:cNvCxnSpPr>
            <a:stCxn id="5" idx="6"/>
            <a:endCxn id="9" idx="2"/>
          </p:cNvCxnSpPr>
          <p:nvPr/>
        </p:nvCxnSpPr>
        <p:spPr>
          <a:xfrm>
            <a:off x="5813254" y="2311383"/>
            <a:ext cx="362100" cy="14280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" name="Google Shape;103;p17">
            <a:extLst>
              <a:ext uri="{FF2B5EF4-FFF2-40B4-BE49-F238E27FC236}">
                <a16:creationId xmlns:a16="http://schemas.microsoft.com/office/drawing/2014/main" id="{05526FC7-89FE-47B0-E88B-94C9B4F35D5E}"/>
              </a:ext>
            </a:extLst>
          </p:cNvPr>
          <p:cNvCxnSpPr>
            <a:stCxn id="6" idx="6"/>
            <a:endCxn id="8" idx="2"/>
          </p:cNvCxnSpPr>
          <p:nvPr/>
        </p:nvCxnSpPr>
        <p:spPr>
          <a:xfrm rot="10800000" flipH="1">
            <a:off x="5813254" y="2885433"/>
            <a:ext cx="362100" cy="5145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1" name="Google Shape;104;p17">
            <a:extLst>
              <a:ext uri="{FF2B5EF4-FFF2-40B4-BE49-F238E27FC236}">
                <a16:creationId xmlns:a16="http://schemas.microsoft.com/office/drawing/2014/main" id="{D4EECC99-1D69-17E0-7B47-CCFDDCA1E867}"/>
              </a:ext>
            </a:extLst>
          </p:cNvPr>
          <p:cNvCxnSpPr>
            <a:stCxn id="6" idx="6"/>
            <a:endCxn id="9" idx="2"/>
          </p:cNvCxnSpPr>
          <p:nvPr/>
        </p:nvCxnSpPr>
        <p:spPr>
          <a:xfrm>
            <a:off x="5813254" y="3399933"/>
            <a:ext cx="362100" cy="33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>
            <a:spLocks noGrp="1"/>
          </p:cNvSpPr>
          <p:nvPr>
            <p:ph type="title"/>
          </p:nvPr>
        </p:nvSpPr>
        <p:spPr>
          <a:xfrm>
            <a:off x="311700" y="46657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Inputlaag</a:t>
            </a:r>
            <a:endParaRPr dirty="0"/>
          </a:p>
        </p:txBody>
      </p:sp>
      <p:sp>
        <p:nvSpPr>
          <p:cNvPr id="126" name="Google Shape;126;p20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65127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De inputlaag bestaat uit inputneuronen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Eerste laag van het netwerk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Hier ontvangt het netwerk informatie</a:t>
            </a:r>
            <a:endParaRPr dirty="0"/>
          </a:p>
        </p:txBody>
      </p:sp>
      <p:sp>
        <p:nvSpPr>
          <p:cNvPr id="127" name="Google Shape;127;p20"/>
          <p:cNvSpPr/>
          <p:nvPr/>
        </p:nvSpPr>
        <p:spPr>
          <a:xfrm>
            <a:off x="4652849" y="1350596"/>
            <a:ext cx="871500" cy="8607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8" name="Google Shape;128;p20"/>
          <p:cNvSpPr/>
          <p:nvPr/>
        </p:nvSpPr>
        <p:spPr>
          <a:xfrm>
            <a:off x="4652849" y="2374596"/>
            <a:ext cx="871500" cy="8607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9" name="Google Shape;129;p20"/>
          <p:cNvSpPr/>
          <p:nvPr/>
        </p:nvSpPr>
        <p:spPr>
          <a:xfrm>
            <a:off x="4652849" y="3452396"/>
            <a:ext cx="871500" cy="8607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0" name="Google Shape;130;p20" title="[89,89,89,&quot;https://www.codecogs.com/eqnedit.php?latex=%5Ctext%7Bin%7D_1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60287" y="1685696"/>
            <a:ext cx="256624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0" title="[89,89,89,&quot;https://www.codecogs.com/eqnedit.php?latex=%5Ctext%7Bin%7D_2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57924" y="2709696"/>
            <a:ext cx="261347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20" title="[89,89,89,&quot;https://www.codecogs.com/eqnedit.php?latex=%5Ctext%7Bin%7D_3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959274" y="3787496"/>
            <a:ext cx="258646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20"/>
          <p:cNvSpPr/>
          <p:nvPr/>
        </p:nvSpPr>
        <p:spPr>
          <a:xfrm>
            <a:off x="6150324" y="1350596"/>
            <a:ext cx="871500" cy="8607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4" name="Google Shape;134;p20"/>
          <p:cNvSpPr/>
          <p:nvPr/>
        </p:nvSpPr>
        <p:spPr>
          <a:xfrm>
            <a:off x="6150324" y="2374596"/>
            <a:ext cx="871500" cy="8607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5" name="Google Shape;135;p20"/>
          <p:cNvSpPr/>
          <p:nvPr/>
        </p:nvSpPr>
        <p:spPr>
          <a:xfrm>
            <a:off x="6150324" y="3452396"/>
            <a:ext cx="871500" cy="8607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36" name="Google Shape;136;p20" title="[89,89,89,&quot;https://www.codecogs.com/eqnedit.php?latex=I_1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00937" y="1685696"/>
            <a:ext cx="17027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0" title="[89,89,89,&quot;https://www.codecogs.com/eqnedit.php?latex=I_3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499112" y="3787496"/>
            <a:ext cx="17393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20" title="[89,89,89,&quot;https://www.codecogs.com/eqnedit.php?latex=I_2#0&quot;]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498412" y="2709696"/>
            <a:ext cx="175327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20"/>
          <p:cNvSpPr txBox="1"/>
          <p:nvPr/>
        </p:nvSpPr>
        <p:spPr>
          <a:xfrm>
            <a:off x="5621299" y="2600996"/>
            <a:ext cx="1342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800" dirty="0">
                <a:solidFill>
                  <a:schemeClr val="dk2"/>
                </a:solidFill>
              </a:rPr>
              <a:t>of</a:t>
            </a:r>
            <a:endParaRPr sz="1800" dirty="0">
              <a:solidFill>
                <a:schemeClr val="dk2"/>
              </a:solidFill>
            </a:endParaRPr>
          </a:p>
        </p:txBody>
      </p:sp>
      <p:pic>
        <p:nvPicPr>
          <p:cNvPr id="140" name="Google Shape;140;p20" descr="logo-uva - groeidocument.nl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Outputlaag</a:t>
            </a:r>
            <a:endParaRPr dirty="0"/>
          </a:p>
        </p:txBody>
      </p:sp>
      <p:sp>
        <p:nvSpPr>
          <p:cNvPr id="146" name="Google Shape;146;p2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4109932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Geeft de resultaten van het netwerk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Laatste laag in het netwerk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Waardes zijn vaak open voor interpretatie</a:t>
            </a:r>
            <a:endParaRPr dirty="0"/>
          </a:p>
        </p:txBody>
      </p:sp>
      <p:sp>
        <p:nvSpPr>
          <p:cNvPr id="147" name="Google Shape;147;p21"/>
          <p:cNvSpPr/>
          <p:nvPr/>
        </p:nvSpPr>
        <p:spPr>
          <a:xfrm>
            <a:off x="4312453" y="1583259"/>
            <a:ext cx="1011600" cy="957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p21"/>
          <p:cNvSpPr/>
          <p:nvPr/>
        </p:nvSpPr>
        <p:spPr>
          <a:xfrm>
            <a:off x="4312453" y="2865509"/>
            <a:ext cx="1011600" cy="957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21"/>
          <p:cNvSpPr/>
          <p:nvPr/>
        </p:nvSpPr>
        <p:spPr>
          <a:xfrm>
            <a:off x="5911390" y="1583259"/>
            <a:ext cx="1011600" cy="957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0" name="Google Shape;150;p21"/>
          <p:cNvSpPr/>
          <p:nvPr/>
        </p:nvSpPr>
        <p:spPr>
          <a:xfrm>
            <a:off x="5911390" y="2865509"/>
            <a:ext cx="1011600" cy="9576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151" name="Google Shape;151;p21" title="[89,89,89,&quot;https://www.codecogs.com/eqnedit.php?latex=%5Ctext%7Bout%7D_1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99353" y="1966809"/>
            <a:ext cx="437783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1" title="[89,89,89,&quot;https://www.codecogs.com/eqnedit.php?latex=O_1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299765" y="1966809"/>
            <a:ext cx="234841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1" title="[89,89,89,&quot;https://www.codecogs.com/eqnedit.php?latex=%5Ctext%7Bout%7D_2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596603" y="3249059"/>
            <a:ext cx="443279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4" name="Google Shape;154;p21" title="[89,89,89,&quot;https://www.codecogs.com/eqnedit.php?latex=O_2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297303" y="3249059"/>
            <a:ext cx="239767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21"/>
          <p:cNvSpPr txBox="1"/>
          <p:nvPr/>
        </p:nvSpPr>
        <p:spPr>
          <a:xfrm>
            <a:off x="5369778" y="2451451"/>
            <a:ext cx="495887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800" dirty="0">
                <a:solidFill>
                  <a:schemeClr val="dk2"/>
                </a:solidFill>
              </a:rPr>
              <a:t>of</a:t>
            </a:r>
            <a:endParaRPr sz="1800" dirty="0">
              <a:solidFill>
                <a:schemeClr val="dk2"/>
              </a:solidFill>
            </a:endParaRPr>
          </a:p>
        </p:txBody>
      </p:sp>
      <p:pic>
        <p:nvPicPr>
          <p:cNvPr id="156" name="Google Shape;156;p21" descr="logo-uva - groeidocument.nl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Neuraal netwerk - Voorbeeld</a:t>
            </a:r>
            <a:endParaRPr dirty="0"/>
          </a:p>
        </p:txBody>
      </p:sp>
      <p:sp>
        <p:nvSpPr>
          <p:cNvPr id="162" name="Google Shape;162;p22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7129484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285750" indent="-285750">
              <a:spcAft>
                <a:spcPts val="1200"/>
              </a:spcAft>
              <a:buFont typeface="Wingdings 3" panose="05040102010807070707" pitchFamily="18" charset="2"/>
              <a:buChar char=""/>
            </a:pPr>
            <a:r>
              <a:rPr lang="nl" dirty="0"/>
              <a:t>We willen een neuraal netwerk maken dat handgeschreven getallen tussen 0 en 9 kan herkennen. De inputwaardes zijn foto’s van 250x250 pixels.</a:t>
            </a:r>
          </a:p>
          <a:p>
            <a:pPr marL="285750" indent="-285750">
              <a:spcAft>
                <a:spcPts val="1200"/>
              </a:spcAft>
              <a:buFont typeface="Wingdings 3" panose="05040102010807070707" pitchFamily="18" charset="2"/>
              <a:buChar char=""/>
            </a:pPr>
            <a:r>
              <a:rPr lang="nl" dirty="0"/>
              <a:t>De inputlaag heeft 250 x 250 = 62500 neuronen. Voor elke pixel één neuron en de waarde in de input is de helderheid van de pixel. </a:t>
            </a:r>
          </a:p>
          <a:p>
            <a:pPr marL="285750" indent="-285750">
              <a:spcAft>
                <a:spcPts val="1200"/>
              </a:spcAft>
              <a:buFont typeface="Wingdings 3" panose="05040102010807070707" pitchFamily="18" charset="2"/>
              <a:buChar char=""/>
            </a:pPr>
            <a:r>
              <a:rPr lang="nl-NL" dirty="0"/>
              <a:t>De</a:t>
            </a:r>
            <a:r>
              <a:rPr lang="nl" dirty="0"/>
              <a:t> outputlaag heeft 10 neuronen: die vertelt ons welk getal het waarschijnlijk is.</a:t>
            </a:r>
          </a:p>
          <a:p>
            <a:pPr marL="285750" indent="-285750">
              <a:spcAft>
                <a:spcPts val="1200"/>
              </a:spcAft>
              <a:buFont typeface="Wingdings 3" panose="05040102010807070707" pitchFamily="18" charset="2"/>
              <a:buChar char=""/>
            </a:pPr>
            <a:r>
              <a:rPr lang="nl" dirty="0"/>
              <a:t>Als antwoord kiezen we de outputneuron met de hoogste waarde.</a:t>
            </a:r>
            <a:endParaRPr dirty="0"/>
          </a:p>
        </p:txBody>
      </p:sp>
      <p:pic>
        <p:nvPicPr>
          <p:cNvPr id="163" name="Google Shape;163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92036" y="3161718"/>
            <a:ext cx="5587975" cy="1349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2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Verborgen laag</a:t>
            </a:r>
            <a:endParaRPr dirty="0"/>
          </a:p>
        </p:txBody>
      </p:sp>
      <p:sp>
        <p:nvSpPr>
          <p:cNvPr id="170" name="Google Shape;170;p23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Alle neuronen zijn met de volgende laag verbonden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In de verborgen laag heeft het netwerk de mogelijkheid om te leren</a:t>
            </a:r>
            <a:endParaRPr dirty="0"/>
          </a:p>
        </p:txBody>
      </p:sp>
      <p:pic>
        <p:nvPicPr>
          <p:cNvPr id="171" name="Google Shape;171;p23" descr="logo-uva - groeidocument.n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p23"/>
          <p:cNvSpPr/>
          <p:nvPr/>
        </p:nvSpPr>
        <p:spPr>
          <a:xfrm>
            <a:off x="2592092" y="2271045"/>
            <a:ext cx="505800" cy="473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3" name="Google Shape;173;p23"/>
          <p:cNvSpPr/>
          <p:nvPr/>
        </p:nvSpPr>
        <p:spPr>
          <a:xfrm>
            <a:off x="2592092" y="2998470"/>
            <a:ext cx="505800" cy="473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23"/>
          <p:cNvSpPr/>
          <p:nvPr/>
        </p:nvSpPr>
        <p:spPr>
          <a:xfrm>
            <a:off x="2592092" y="3673395"/>
            <a:ext cx="505800" cy="473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5" name="Google Shape;175;p23"/>
          <p:cNvSpPr/>
          <p:nvPr/>
        </p:nvSpPr>
        <p:spPr>
          <a:xfrm>
            <a:off x="3522742" y="2588370"/>
            <a:ext cx="505800" cy="473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6" name="Google Shape;176;p23"/>
          <p:cNvSpPr/>
          <p:nvPr/>
        </p:nvSpPr>
        <p:spPr>
          <a:xfrm>
            <a:off x="3522691" y="3388051"/>
            <a:ext cx="505800" cy="473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p23"/>
          <p:cNvSpPr/>
          <p:nvPr/>
        </p:nvSpPr>
        <p:spPr>
          <a:xfrm>
            <a:off x="4311792" y="2271045"/>
            <a:ext cx="505800" cy="473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8" name="Google Shape;178;p23"/>
          <p:cNvSpPr/>
          <p:nvPr/>
        </p:nvSpPr>
        <p:spPr>
          <a:xfrm>
            <a:off x="4311792" y="2998470"/>
            <a:ext cx="505800" cy="473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9" name="Google Shape;179;p23"/>
          <p:cNvSpPr/>
          <p:nvPr/>
        </p:nvSpPr>
        <p:spPr>
          <a:xfrm>
            <a:off x="4311792" y="3725895"/>
            <a:ext cx="505800" cy="473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80" name="Google Shape;180;p23"/>
          <p:cNvCxnSpPr>
            <a:endCxn id="172" idx="2"/>
          </p:cNvCxnSpPr>
          <p:nvPr/>
        </p:nvCxnSpPr>
        <p:spPr>
          <a:xfrm>
            <a:off x="1849592" y="2454045"/>
            <a:ext cx="742500" cy="53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1" name="Google Shape;181;p23"/>
          <p:cNvCxnSpPr>
            <a:cxnSpLocks/>
            <a:endCxn id="173" idx="2"/>
          </p:cNvCxnSpPr>
          <p:nvPr/>
        </p:nvCxnSpPr>
        <p:spPr>
          <a:xfrm>
            <a:off x="1898967" y="2455854"/>
            <a:ext cx="693125" cy="77931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2" name="Google Shape;182;p23"/>
          <p:cNvCxnSpPr>
            <a:cxnSpLocks/>
            <a:endCxn id="174" idx="2"/>
          </p:cNvCxnSpPr>
          <p:nvPr/>
        </p:nvCxnSpPr>
        <p:spPr>
          <a:xfrm>
            <a:off x="1902618" y="2466504"/>
            <a:ext cx="689474" cy="144359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3" name="Google Shape;183;p23"/>
          <p:cNvCxnSpPr>
            <a:cxnSpLocks/>
            <a:stCxn id="205" idx="3"/>
            <a:endCxn id="172" idx="2"/>
          </p:cNvCxnSpPr>
          <p:nvPr/>
        </p:nvCxnSpPr>
        <p:spPr>
          <a:xfrm flipV="1">
            <a:off x="1895316" y="2507745"/>
            <a:ext cx="696776" cy="62485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4" name="Google Shape;184;p23"/>
          <p:cNvCxnSpPr>
            <a:cxnSpLocks/>
            <a:stCxn id="205" idx="3"/>
            <a:endCxn id="173" idx="2"/>
          </p:cNvCxnSpPr>
          <p:nvPr/>
        </p:nvCxnSpPr>
        <p:spPr>
          <a:xfrm>
            <a:off x="1895316" y="3132600"/>
            <a:ext cx="696776" cy="10257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5" name="Google Shape;185;p23"/>
          <p:cNvCxnSpPr>
            <a:cxnSpLocks/>
            <a:stCxn id="205" idx="3"/>
            <a:endCxn id="174" idx="2"/>
          </p:cNvCxnSpPr>
          <p:nvPr/>
        </p:nvCxnSpPr>
        <p:spPr>
          <a:xfrm>
            <a:off x="1895316" y="3132600"/>
            <a:ext cx="696776" cy="77749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6" name="Google Shape;186;p23"/>
          <p:cNvCxnSpPr>
            <a:cxnSpLocks/>
            <a:endCxn id="172" idx="2"/>
          </p:cNvCxnSpPr>
          <p:nvPr/>
        </p:nvCxnSpPr>
        <p:spPr>
          <a:xfrm flipV="1">
            <a:off x="1902618" y="2507745"/>
            <a:ext cx="689474" cy="137541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7" name="Google Shape;187;p23"/>
          <p:cNvCxnSpPr>
            <a:cxnSpLocks/>
            <a:endCxn id="173" idx="2"/>
          </p:cNvCxnSpPr>
          <p:nvPr/>
        </p:nvCxnSpPr>
        <p:spPr>
          <a:xfrm flipV="1">
            <a:off x="1895265" y="3235170"/>
            <a:ext cx="696827" cy="6479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8" name="Google Shape;188;p23"/>
          <p:cNvCxnSpPr>
            <a:cxnSpLocks/>
            <a:endCxn id="174" idx="2"/>
          </p:cNvCxnSpPr>
          <p:nvPr/>
        </p:nvCxnSpPr>
        <p:spPr>
          <a:xfrm>
            <a:off x="1895215" y="3883157"/>
            <a:ext cx="696877" cy="2693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9" name="Google Shape;189;p23"/>
          <p:cNvCxnSpPr>
            <a:stCxn id="172" idx="6"/>
            <a:endCxn id="175" idx="2"/>
          </p:cNvCxnSpPr>
          <p:nvPr/>
        </p:nvCxnSpPr>
        <p:spPr>
          <a:xfrm>
            <a:off x="3097892" y="2507745"/>
            <a:ext cx="424800" cy="317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0" name="Google Shape;190;p23"/>
          <p:cNvCxnSpPr>
            <a:stCxn id="172" idx="6"/>
            <a:endCxn id="176" idx="2"/>
          </p:cNvCxnSpPr>
          <p:nvPr/>
        </p:nvCxnSpPr>
        <p:spPr>
          <a:xfrm>
            <a:off x="3097892" y="2507745"/>
            <a:ext cx="424799" cy="111700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1" name="Google Shape;191;p23"/>
          <p:cNvCxnSpPr>
            <a:stCxn id="173" idx="6"/>
            <a:endCxn id="175" idx="2"/>
          </p:cNvCxnSpPr>
          <p:nvPr/>
        </p:nvCxnSpPr>
        <p:spPr>
          <a:xfrm rot="10800000" flipH="1">
            <a:off x="3097892" y="2825070"/>
            <a:ext cx="424800" cy="410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2" name="Google Shape;192;p23"/>
          <p:cNvCxnSpPr>
            <a:stCxn id="173" idx="6"/>
            <a:endCxn id="176" idx="2"/>
          </p:cNvCxnSpPr>
          <p:nvPr/>
        </p:nvCxnSpPr>
        <p:spPr>
          <a:xfrm>
            <a:off x="3097892" y="3235170"/>
            <a:ext cx="424799" cy="38958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3" name="Google Shape;193;p23"/>
          <p:cNvCxnSpPr>
            <a:stCxn id="174" idx="6"/>
            <a:endCxn id="175" idx="2"/>
          </p:cNvCxnSpPr>
          <p:nvPr/>
        </p:nvCxnSpPr>
        <p:spPr>
          <a:xfrm rot="10800000" flipH="1">
            <a:off x="3097892" y="2824995"/>
            <a:ext cx="424800" cy="1085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4" name="Google Shape;194;p23"/>
          <p:cNvCxnSpPr>
            <a:stCxn id="174" idx="6"/>
            <a:endCxn id="176" idx="2"/>
          </p:cNvCxnSpPr>
          <p:nvPr/>
        </p:nvCxnSpPr>
        <p:spPr>
          <a:xfrm flipV="1">
            <a:off x="3097892" y="3624751"/>
            <a:ext cx="424799" cy="28534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5" name="Google Shape;195;p23"/>
          <p:cNvCxnSpPr>
            <a:stCxn id="175" idx="6"/>
            <a:endCxn id="177" idx="2"/>
          </p:cNvCxnSpPr>
          <p:nvPr/>
        </p:nvCxnSpPr>
        <p:spPr>
          <a:xfrm rot="10800000" flipH="1">
            <a:off x="4028542" y="2507670"/>
            <a:ext cx="283200" cy="317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6" name="Google Shape;196;p23"/>
          <p:cNvCxnSpPr>
            <a:stCxn id="176" idx="6"/>
            <a:endCxn id="177" idx="2"/>
          </p:cNvCxnSpPr>
          <p:nvPr/>
        </p:nvCxnSpPr>
        <p:spPr>
          <a:xfrm flipV="1">
            <a:off x="4028491" y="2507745"/>
            <a:ext cx="283301" cy="111700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7" name="Google Shape;197;p23"/>
          <p:cNvCxnSpPr>
            <a:stCxn id="175" idx="6"/>
            <a:endCxn id="178" idx="2"/>
          </p:cNvCxnSpPr>
          <p:nvPr/>
        </p:nvCxnSpPr>
        <p:spPr>
          <a:xfrm>
            <a:off x="4028542" y="2825070"/>
            <a:ext cx="283200" cy="410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8" name="Google Shape;198;p23"/>
          <p:cNvCxnSpPr>
            <a:stCxn id="176" idx="6"/>
            <a:endCxn id="178" idx="2"/>
          </p:cNvCxnSpPr>
          <p:nvPr/>
        </p:nvCxnSpPr>
        <p:spPr>
          <a:xfrm flipV="1">
            <a:off x="4028491" y="3235170"/>
            <a:ext cx="283301" cy="38958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9" name="Google Shape;199;p23"/>
          <p:cNvCxnSpPr>
            <a:endCxn id="179" idx="2"/>
          </p:cNvCxnSpPr>
          <p:nvPr/>
        </p:nvCxnSpPr>
        <p:spPr>
          <a:xfrm>
            <a:off x="4028592" y="3612195"/>
            <a:ext cx="283200" cy="350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0" name="Google Shape;200;p23"/>
          <p:cNvCxnSpPr>
            <a:stCxn id="175" idx="6"/>
            <a:endCxn id="179" idx="2"/>
          </p:cNvCxnSpPr>
          <p:nvPr/>
        </p:nvCxnSpPr>
        <p:spPr>
          <a:xfrm>
            <a:off x="4028542" y="2825070"/>
            <a:ext cx="283200" cy="1137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1" name="Google Shape;201;p23"/>
          <p:cNvCxnSpPr/>
          <p:nvPr/>
        </p:nvCxnSpPr>
        <p:spPr>
          <a:xfrm rot="10800000" flipH="1">
            <a:off x="4817592" y="3271695"/>
            <a:ext cx="626100" cy="690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2" name="Google Shape;202;p23"/>
          <p:cNvCxnSpPr>
            <a:stCxn id="178" idx="6"/>
          </p:cNvCxnSpPr>
          <p:nvPr/>
        </p:nvCxnSpPr>
        <p:spPr>
          <a:xfrm>
            <a:off x="4817592" y="3235170"/>
            <a:ext cx="636900" cy="36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3" name="Google Shape;203;p23"/>
          <p:cNvCxnSpPr/>
          <p:nvPr/>
        </p:nvCxnSpPr>
        <p:spPr>
          <a:xfrm>
            <a:off x="4817592" y="2507745"/>
            <a:ext cx="636900" cy="785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204" name="Google Shape;204;p23"/>
          <p:cNvSpPr txBox="1"/>
          <p:nvPr/>
        </p:nvSpPr>
        <p:spPr>
          <a:xfrm>
            <a:off x="3015100" y="2591700"/>
            <a:ext cx="61980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205" name="Google Shape;205;p23"/>
          <p:cNvSpPr/>
          <p:nvPr/>
        </p:nvSpPr>
        <p:spPr>
          <a:xfrm>
            <a:off x="980616" y="2178600"/>
            <a:ext cx="914700" cy="1908000"/>
          </a:xfrm>
          <a:prstGeom prst="rect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6" name="Google Shape;206;p23"/>
          <p:cNvSpPr txBox="1"/>
          <p:nvPr/>
        </p:nvSpPr>
        <p:spPr>
          <a:xfrm>
            <a:off x="1013732" y="2883039"/>
            <a:ext cx="881759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800" dirty="0">
                <a:solidFill>
                  <a:schemeClr val="dk2"/>
                </a:solidFill>
              </a:rPr>
              <a:t>Invoer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207" name="Google Shape;207;p23"/>
          <p:cNvSpPr/>
          <p:nvPr/>
        </p:nvSpPr>
        <p:spPr>
          <a:xfrm>
            <a:off x="5422092" y="2626170"/>
            <a:ext cx="1151400" cy="1284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8" name="Google Shape;208;p23"/>
          <p:cNvSpPr txBox="1"/>
          <p:nvPr/>
        </p:nvSpPr>
        <p:spPr>
          <a:xfrm>
            <a:off x="5536923" y="3039584"/>
            <a:ext cx="1525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800" dirty="0">
                <a:solidFill>
                  <a:schemeClr val="dk2"/>
                </a:solidFill>
              </a:rPr>
              <a:t>Uitvoer</a:t>
            </a:r>
            <a:endParaRPr sz="1800" dirty="0">
              <a:solidFill>
                <a:schemeClr val="dk2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Verborgen laag: van invoer naar uitvoer</a:t>
            </a:r>
            <a:endParaRPr dirty="0"/>
          </a:p>
        </p:txBody>
      </p:sp>
      <p:sp>
        <p:nvSpPr>
          <p:cNvPr id="215" name="Google Shape;215;p2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Gewichten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Biases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Activeringsfunctie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Feed forward-algoritme</a:t>
            </a:r>
            <a:endParaRPr dirty="0"/>
          </a:p>
        </p:txBody>
      </p:sp>
      <p:pic>
        <p:nvPicPr>
          <p:cNvPr id="216" name="Google Shape;216;p24" descr="logo-uva - groeidocument.n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Gewichten</a:t>
            </a:r>
            <a:endParaRPr dirty="0"/>
          </a:p>
        </p:txBody>
      </p:sp>
      <p:sp>
        <p:nvSpPr>
          <p:cNvPr id="222" name="Google Shape;222;p25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Elke pijl in het netwerk heeft een gewicht.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Dit gewicht geeft een vermenigvuldiging aan.  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endParaRPr dirty="0"/>
          </a:p>
        </p:txBody>
      </p:sp>
      <p:pic>
        <p:nvPicPr>
          <p:cNvPr id="223" name="Google Shape;223;p25" descr="logo-uva - groeidocument.n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172;p23">
            <a:extLst>
              <a:ext uri="{FF2B5EF4-FFF2-40B4-BE49-F238E27FC236}">
                <a16:creationId xmlns:a16="http://schemas.microsoft.com/office/drawing/2014/main" id="{458F4519-FFEB-EBDC-6A3A-0160FB349986}"/>
              </a:ext>
            </a:extLst>
          </p:cNvPr>
          <p:cNvSpPr/>
          <p:nvPr/>
        </p:nvSpPr>
        <p:spPr>
          <a:xfrm>
            <a:off x="2592092" y="2271045"/>
            <a:ext cx="505800" cy="473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173;p23">
            <a:extLst>
              <a:ext uri="{FF2B5EF4-FFF2-40B4-BE49-F238E27FC236}">
                <a16:creationId xmlns:a16="http://schemas.microsoft.com/office/drawing/2014/main" id="{CE831280-EC43-070B-8215-94F44CCE6B00}"/>
              </a:ext>
            </a:extLst>
          </p:cNvPr>
          <p:cNvSpPr/>
          <p:nvPr/>
        </p:nvSpPr>
        <p:spPr>
          <a:xfrm>
            <a:off x="2592092" y="2998470"/>
            <a:ext cx="505800" cy="473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174;p23">
            <a:extLst>
              <a:ext uri="{FF2B5EF4-FFF2-40B4-BE49-F238E27FC236}">
                <a16:creationId xmlns:a16="http://schemas.microsoft.com/office/drawing/2014/main" id="{BAA7DF26-7A57-A4ED-2707-67837B647895}"/>
              </a:ext>
            </a:extLst>
          </p:cNvPr>
          <p:cNvSpPr/>
          <p:nvPr/>
        </p:nvSpPr>
        <p:spPr>
          <a:xfrm>
            <a:off x="2592092" y="3673395"/>
            <a:ext cx="505800" cy="473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175;p23">
            <a:extLst>
              <a:ext uri="{FF2B5EF4-FFF2-40B4-BE49-F238E27FC236}">
                <a16:creationId xmlns:a16="http://schemas.microsoft.com/office/drawing/2014/main" id="{B41183ED-E033-4B6F-4B66-EC81B4462C86}"/>
              </a:ext>
            </a:extLst>
          </p:cNvPr>
          <p:cNvSpPr/>
          <p:nvPr/>
        </p:nvSpPr>
        <p:spPr>
          <a:xfrm>
            <a:off x="3522742" y="2588370"/>
            <a:ext cx="505800" cy="473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" name="Google Shape;176;p23">
            <a:extLst>
              <a:ext uri="{FF2B5EF4-FFF2-40B4-BE49-F238E27FC236}">
                <a16:creationId xmlns:a16="http://schemas.microsoft.com/office/drawing/2014/main" id="{00B5A29B-EE11-93DE-BE96-A36C5D9E741A}"/>
              </a:ext>
            </a:extLst>
          </p:cNvPr>
          <p:cNvSpPr/>
          <p:nvPr/>
        </p:nvSpPr>
        <p:spPr>
          <a:xfrm>
            <a:off x="3522691" y="3388051"/>
            <a:ext cx="505800" cy="473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" name="Google Shape;177;p23">
            <a:extLst>
              <a:ext uri="{FF2B5EF4-FFF2-40B4-BE49-F238E27FC236}">
                <a16:creationId xmlns:a16="http://schemas.microsoft.com/office/drawing/2014/main" id="{8DC5DBAC-BE8F-AB6F-475B-3C8D1C66E006}"/>
              </a:ext>
            </a:extLst>
          </p:cNvPr>
          <p:cNvSpPr/>
          <p:nvPr/>
        </p:nvSpPr>
        <p:spPr>
          <a:xfrm>
            <a:off x="4311792" y="2271045"/>
            <a:ext cx="505800" cy="473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" name="Google Shape;178;p23">
            <a:extLst>
              <a:ext uri="{FF2B5EF4-FFF2-40B4-BE49-F238E27FC236}">
                <a16:creationId xmlns:a16="http://schemas.microsoft.com/office/drawing/2014/main" id="{C1BD4336-D821-FA5D-2EDB-E31B99125883}"/>
              </a:ext>
            </a:extLst>
          </p:cNvPr>
          <p:cNvSpPr/>
          <p:nvPr/>
        </p:nvSpPr>
        <p:spPr>
          <a:xfrm>
            <a:off x="4311792" y="2998470"/>
            <a:ext cx="505800" cy="473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" name="Google Shape;179;p23">
            <a:extLst>
              <a:ext uri="{FF2B5EF4-FFF2-40B4-BE49-F238E27FC236}">
                <a16:creationId xmlns:a16="http://schemas.microsoft.com/office/drawing/2014/main" id="{9CFE6953-65DB-925D-643A-41444F9866DD}"/>
              </a:ext>
            </a:extLst>
          </p:cNvPr>
          <p:cNvSpPr/>
          <p:nvPr/>
        </p:nvSpPr>
        <p:spPr>
          <a:xfrm>
            <a:off x="4311792" y="3725895"/>
            <a:ext cx="505800" cy="473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0" name="Google Shape;180;p23">
            <a:extLst>
              <a:ext uri="{FF2B5EF4-FFF2-40B4-BE49-F238E27FC236}">
                <a16:creationId xmlns:a16="http://schemas.microsoft.com/office/drawing/2014/main" id="{43C65BB1-0EEC-FB1D-AA59-C2F5D3486363}"/>
              </a:ext>
            </a:extLst>
          </p:cNvPr>
          <p:cNvCxnSpPr>
            <a:endCxn id="2" idx="2"/>
          </p:cNvCxnSpPr>
          <p:nvPr/>
        </p:nvCxnSpPr>
        <p:spPr>
          <a:xfrm>
            <a:off x="1849592" y="2454045"/>
            <a:ext cx="742500" cy="53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1" name="Google Shape;181;p23">
            <a:extLst>
              <a:ext uri="{FF2B5EF4-FFF2-40B4-BE49-F238E27FC236}">
                <a16:creationId xmlns:a16="http://schemas.microsoft.com/office/drawing/2014/main" id="{6F63726D-103B-D7DA-545E-FE19DD23BFEA}"/>
              </a:ext>
            </a:extLst>
          </p:cNvPr>
          <p:cNvCxnSpPr>
            <a:cxnSpLocks/>
            <a:endCxn id="3" idx="2"/>
          </p:cNvCxnSpPr>
          <p:nvPr/>
        </p:nvCxnSpPr>
        <p:spPr>
          <a:xfrm>
            <a:off x="1898967" y="2455854"/>
            <a:ext cx="693125" cy="77931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2" name="Google Shape;182;p23">
            <a:extLst>
              <a:ext uri="{FF2B5EF4-FFF2-40B4-BE49-F238E27FC236}">
                <a16:creationId xmlns:a16="http://schemas.microsoft.com/office/drawing/2014/main" id="{42EF8EF0-9F4E-9C86-EE1F-70964ECFE58A}"/>
              </a:ext>
            </a:extLst>
          </p:cNvPr>
          <p:cNvCxnSpPr>
            <a:cxnSpLocks/>
            <a:endCxn id="4" idx="2"/>
          </p:cNvCxnSpPr>
          <p:nvPr/>
        </p:nvCxnSpPr>
        <p:spPr>
          <a:xfrm>
            <a:off x="1902618" y="2466504"/>
            <a:ext cx="689474" cy="144359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3" name="Google Shape;183;p23">
            <a:extLst>
              <a:ext uri="{FF2B5EF4-FFF2-40B4-BE49-F238E27FC236}">
                <a16:creationId xmlns:a16="http://schemas.microsoft.com/office/drawing/2014/main" id="{D1161AA9-DEDF-9252-51E8-31A5F87D82BE}"/>
              </a:ext>
            </a:extLst>
          </p:cNvPr>
          <p:cNvCxnSpPr>
            <a:cxnSpLocks/>
            <a:stCxn id="34" idx="3"/>
            <a:endCxn id="2" idx="2"/>
          </p:cNvCxnSpPr>
          <p:nvPr/>
        </p:nvCxnSpPr>
        <p:spPr>
          <a:xfrm flipV="1">
            <a:off x="1895316" y="2507745"/>
            <a:ext cx="696776" cy="62485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" name="Google Shape;184;p23">
            <a:extLst>
              <a:ext uri="{FF2B5EF4-FFF2-40B4-BE49-F238E27FC236}">
                <a16:creationId xmlns:a16="http://schemas.microsoft.com/office/drawing/2014/main" id="{87927B78-7F2F-77FD-A732-3ACFB70FCE68}"/>
              </a:ext>
            </a:extLst>
          </p:cNvPr>
          <p:cNvCxnSpPr>
            <a:cxnSpLocks/>
            <a:stCxn id="34" idx="3"/>
            <a:endCxn id="3" idx="2"/>
          </p:cNvCxnSpPr>
          <p:nvPr/>
        </p:nvCxnSpPr>
        <p:spPr>
          <a:xfrm>
            <a:off x="1895316" y="3132600"/>
            <a:ext cx="696776" cy="10257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" name="Google Shape;185;p23">
            <a:extLst>
              <a:ext uri="{FF2B5EF4-FFF2-40B4-BE49-F238E27FC236}">
                <a16:creationId xmlns:a16="http://schemas.microsoft.com/office/drawing/2014/main" id="{0ED37B00-51B8-28D7-D9DB-09031AFB0AF2}"/>
              </a:ext>
            </a:extLst>
          </p:cNvPr>
          <p:cNvCxnSpPr>
            <a:cxnSpLocks/>
            <a:stCxn id="34" idx="3"/>
            <a:endCxn id="4" idx="2"/>
          </p:cNvCxnSpPr>
          <p:nvPr/>
        </p:nvCxnSpPr>
        <p:spPr>
          <a:xfrm>
            <a:off x="1895316" y="3132600"/>
            <a:ext cx="696776" cy="77749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6" name="Google Shape;186;p23">
            <a:extLst>
              <a:ext uri="{FF2B5EF4-FFF2-40B4-BE49-F238E27FC236}">
                <a16:creationId xmlns:a16="http://schemas.microsoft.com/office/drawing/2014/main" id="{C6F563CD-983D-A84E-E3D8-E550CCB9DFA3}"/>
              </a:ext>
            </a:extLst>
          </p:cNvPr>
          <p:cNvCxnSpPr>
            <a:cxnSpLocks/>
            <a:endCxn id="2" idx="2"/>
          </p:cNvCxnSpPr>
          <p:nvPr/>
        </p:nvCxnSpPr>
        <p:spPr>
          <a:xfrm flipV="1">
            <a:off x="1902618" y="2507745"/>
            <a:ext cx="689474" cy="1375412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7" name="Google Shape;187;p23">
            <a:extLst>
              <a:ext uri="{FF2B5EF4-FFF2-40B4-BE49-F238E27FC236}">
                <a16:creationId xmlns:a16="http://schemas.microsoft.com/office/drawing/2014/main" id="{12321D39-608C-6121-8F53-6BE059FCB4AB}"/>
              </a:ext>
            </a:extLst>
          </p:cNvPr>
          <p:cNvCxnSpPr>
            <a:cxnSpLocks/>
            <a:endCxn id="3" idx="2"/>
          </p:cNvCxnSpPr>
          <p:nvPr/>
        </p:nvCxnSpPr>
        <p:spPr>
          <a:xfrm flipV="1">
            <a:off x="1895265" y="3235170"/>
            <a:ext cx="696827" cy="647987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8" name="Google Shape;188;p23">
            <a:extLst>
              <a:ext uri="{FF2B5EF4-FFF2-40B4-BE49-F238E27FC236}">
                <a16:creationId xmlns:a16="http://schemas.microsoft.com/office/drawing/2014/main" id="{7D04C657-EF4D-7CAC-E098-3614D4ED50D0}"/>
              </a:ext>
            </a:extLst>
          </p:cNvPr>
          <p:cNvCxnSpPr>
            <a:cxnSpLocks/>
            <a:endCxn id="4" idx="2"/>
          </p:cNvCxnSpPr>
          <p:nvPr/>
        </p:nvCxnSpPr>
        <p:spPr>
          <a:xfrm>
            <a:off x="1895215" y="3883157"/>
            <a:ext cx="696877" cy="26938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9" name="Google Shape;189;p23">
            <a:extLst>
              <a:ext uri="{FF2B5EF4-FFF2-40B4-BE49-F238E27FC236}">
                <a16:creationId xmlns:a16="http://schemas.microsoft.com/office/drawing/2014/main" id="{0EB490B8-F2AF-F8DB-6F64-61A30C953478}"/>
              </a:ext>
            </a:extLst>
          </p:cNvPr>
          <p:cNvCxnSpPr>
            <a:stCxn id="2" idx="6"/>
            <a:endCxn id="5" idx="2"/>
          </p:cNvCxnSpPr>
          <p:nvPr/>
        </p:nvCxnSpPr>
        <p:spPr>
          <a:xfrm>
            <a:off x="3097892" y="2507745"/>
            <a:ext cx="424800" cy="317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0" name="Google Shape;190;p23">
            <a:extLst>
              <a:ext uri="{FF2B5EF4-FFF2-40B4-BE49-F238E27FC236}">
                <a16:creationId xmlns:a16="http://schemas.microsoft.com/office/drawing/2014/main" id="{FEEC5E6D-1754-9096-1D16-BDD632F5CB33}"/>
              </a:ext>
            </a:extLst>
          </p:cNvPr>
          <p:cNvCxnSpPr>
            <a:stCxn id="2" idx="6"/>
            <a:endCxn id="6" idx="2"/>
          </p:cNvCxnSpPr>
          <p:nvPr/>
        </p:nvCxnSpPr>
        <p:spPr>
          <a:xfrm>
            <a:off x="3097892" y="2507745"/>
            <a:ext cx="424799" cy="111700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1" name="Google Shape;191;p23">
            <a:extLst>
              <a:ext uri="{FF2B5EF4-FFF2-40B4-BE49-F238E27FC236}">
                <a16:creationId xmlns:a16="http://schemas.microsoft.com/office/drawing/2014/main" id="{D78D16AC-4594-D716-FB04-ED3BCBD677E1}"/>
              </a:ext>
            </a:extLst>
          </p:cNvPr>
          <p:cNvCxnSpPr>
            <a:stCxn id="3" idx="6"/>
            <a:endCxn id="5" idx="2"/>
          </p:cNvCxnSpPr>
          <p:nvPr/>
        </p:nvCxnSpPr>
        <p:spPr>
          <a:xfrm rot="10800000" flipH="1">
            <a:off x="3097892" y="2825070"/>
            <a:ext cx="424800" cy="410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2" name="Google Shape;192;p23">
            <a:extLst>
              <a:ext uri="{FF2B5EF4-FFF2-40B4-BE49-F238E27FC236}">
                <a16:creationId xmlns:a16="http://schemas.microsoft.com/office/drawing/2014/main" id="{70FE93F1-3905-043F-D123-6EA4C5EF1DC4}"/>
              </a:ext>
            </a:extLst>
          </p:cNvPr>
          <p:cNvCxnSpPr>
            <a:stCxn id="3" idx="6"/>
            <a:endCxn id="6" idx="2"/>
          </p:cNvCxnSpPr>
          <p:nvPr/>
        </p:nvCxnSpPr>
        <p:spPr>
          <a:xfrm>
            <a:off x="3097892" y="3235170"/>
            <a:ext cx="424799" cy="38958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3" name="Google Shape;193;p23">
            <a:extLst>
              <a:ext uri="{FF2B5EF4-FFF2-40B4-BE49-F238E27FC236}">
                <a16:creationId xmlns:a16="http://schemas.microsoft.com/office/drawing/2014/main" id="{FC9B0C11-0314-3E7A-A1E8-C65FDA5C9BBA}"/>
              </a:ext>
            </a:extLst>
          </p:cNvPr>
          <p:cNvCxnSpPr>
            <a:stCxn id="4" idx="6"/>
            <a:endCxn id="5" idx="2"/>
          </p:cNvCxnSpPr>
          <p:nvPr/>
        </p:nvCxnSpPr>
        <p:spPr>
          <a:xfrm rot="10800000" flipH="1">
            <a:off x="3097892" y="2824995"/>
            <a:ext cx="424800" cy="1085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" name="Google Shape;194;p23">
            <a:extLst>
              <a:ext uri="{FF2B5EF4-FFF2-40B4-BE49-F238E27FC236}">
                <a16:creationId xmlns:a16="http://schemas.microsoft.com/office/drawing/2014/main" id="{209C85C7-5C61-BB17-0A10-49206627CBC0}"/>
              </a:ext>
            </a:extLst>
          </p:cNvPr>
          <p:cNvCxnSpPr>
            <a:stCxn id="4" idx="6"/>
            <a:endCxn id="6" idx="2"/>
          </p:cNvCxnSpPr>
          <p:nvPr/>
        </p:nvCxnSpPr>
        <p:spPr>
          <a:xfrm flipV="1">
            <a:off x="3097892" y="3624751"/>
            <a:ext cx="424799" cy="285344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5" name="Google Shape;195;p23">
            <a:extLst>
              <a:ext uri="{FF2B5EF4-FFF2-40B4-BE49-F238E27FC236}">
                <a16:creationId xmlns:a16="http://schemas.microsoft.com/office/drawing/2014/main" id="{C6D1CB31-3BAF-0FB4-B7D2-E44B8861E586}"/>
              </a:ext>
            </a:extLst>
          </p:cNvPr>
          <p:cNvCxnSpPr>
            <a:stCxn id="5" idx="6"/>
            <a:endCxn id="7" idx="2"/>
          </p:cNvCxnSpPr>
          <p:nvPr/>
        </p:nvCxnSpPr>
        <p:spPr>
          <a:xfrm rot="10800000" flipH="1">
            <a:off x="4028542" y="2507670"/>
            <a:ext cx="283200" cy="317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6" name="Google Shape;196;p23">
            <a:extLst>
              <a:ext uri="{FF2B5EF4-FFF2-40B4-BE49-F238E27FC236}">
                <a16:creationId xmlns:a16="http://schemas.microsoft.com/office/drawing/2014/main" id="{789B7C40-D72D-C299-E045-54FB26E8883F}"/>
              </a:ext>
            </a:extLst>
          </p:cNvPr>
          <p:cNvCxnSpPr>
            <a:stCxn id="6" idx="6"/>
            <a:endCxn id="7" idx="2"/>
          </p:cNvCxnSpPr>
          <p:nvPr/>
        </p:nvCxnSpPr>
        <p:spPr>
          <a:xfrm flipV="1">
            <a:off x="4028491" y="2507745"/>
            <a:ext cx="283301" cy="1117006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7" name="Google Shape;197;p23">
            <a:extLst>
              <a:ext uri="{FF2B5EF4-FFF2-40B4-BE49-F238E27FC236}">
                <a16:creationId xmlns:a16="http://schemas.microsoft.com/office/drawing/2014/main" id="{6B73F48B-80C9-D3B8-3319-483DF373E263}"/>
              </a:ext>
            </a:extLst>
          </p:cNvPr>
          <p:cNvCxnSpPr>
            <a:stCxn id="5" idx="6"/>
            <a:endCxn id="8" idx="2"/>
          </p:cNvCxnSpPr>
          <p:nvPr/>
        </p:nvCxnSpPr>
        <p:spPr>
          <a:xfrm>
            <a:off x="4028542" y="2825070"/>
            <a:ext cx="283200" cy="4101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8" name="Google Shape;198;p23">
            <a:extLst>
              <a:ext uri="{FF2B5EF4-FFF2-40B4-BE49-F238E27FC236}">
                <a16:creationId xmlns:a16="http://schemas.microsoft.com/office/drawing/2014/main" id="{714C3621-A9AD-1492-7048-290024A0A6A2}"/>
              </a:ext>
            </a:extLst>
          </p:cNvPr>
          <p:cNvCxnSpPr>
            <a:stCxn id="6" idx="6"/>
            <a:endCxn id="8" idx="2"/>
          </p:cNvCxnSpPr>
          <p:nvPr/>
        </p:nvCxnSpPr>
        <p:spPr>
          <a:xfrm flipV="1">
            <a:off x="4028491" y="3235170"/>
            <a:ext cx="283301" cy="38958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9" name="Google Shape;199;p23">
            <a:extLst>
              <a:ext uri="{FF2B5EF4-FFF2-40B4-BE49-F238E27FC236}">
                <a16:creationId xmlns:a16="http://schemas.microsoft.com/office/drawing/2014/main" id="{1054AD95-DD77-4468-6726-0D070E1B4177}"/>
              </a:ext>
            </a:extLst>
          </p:cNvPr>
          <p:cNvCxnSpPr>
            <a:endCxn id="9" idx="2"/>
          </p:cNvCxnSpPr>
          <p:nvPr/>
        </p:nvCxnSpPr>
        <p:spPr>
          <a:xfrm>
            <a:off x="4028592" y="3612195"/>
            <a:ext cx="283200" cy="350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0" name="Google Shape;200;p23">
            <a:extLst>
              <a:ext uri="{FF2B5EF4-FFF2-40B4-BE49-F238E27FC236}">
                <a16:creationId xmlns:a16="http://schemas.microsoft.com/office/drawing/2014/main" id="{8A76F5DB-E7A0-241D-9D04-017CE6E0D936}"/>
              </a:ext>
            </a:extLst>
          </p:cNvPr>
          <p:cNvCxnSpPr>
            <a:stCxn id="5" idx="6"/>
            <a:endCxn id="9" idx="2"/>
          </p:cNvCxnSpPr>
          <p:nvPr/>
        </p:nvCxnSpPr>
        <p:spPr>
          <a:xfrm>
            <a:off x="4028542" y="2825070"/>
            <a:ext cx="283200" cy="1137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1" name="Google Shape;201;p23">
            <a:extLst>
              <a:ext uri="{FF2B5EF4-FFF2-40B4-BE49-F238E27FC236}">
                <a16:creationId xmlns:a16="http://schemas.microsoft.com/office/drawing/2014/main" id="{D8113BB7-6BEF-8684-B626-44F87D5E7FA0}"/>
              </a:ext>
            </a:extLst>
          </p:cNvPr>
          <p:cNvCxnSpPr/>
          <p:nvPr/>
        </p:nvCxnSpPr>
        <p:spPr>
          <a:xfrm rot="10800000" flipH="1">
            <a:off x="4817592" y="3271695"/>
            <a:ext cx="626100" cy="690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2" name="Google Shape;202;p23">
            <a:extLst>
              <a:ext uri="{FF2B5EF4-FFF2-40B4-BE49-F238E27FC236}">
                <a16:creationId xmlns:a16="http://schemas.microsoft.com/office/drawing/2014/main" id="{0EFE94D9-EA11-3D0D-79DB-087154A3D6BB}"/>
              </a:ext>
            </a:extLst>
          </p:cNvPr>
          <p:cNvCxnSpPr>
            <a:stCxn id="8" idx="6"/>
          </p:cNvCxnSpPr>
          <p:nvPr/>
        </p:nvCxnSpPr>
        <p:spPr>
          <a:xfrm>
            <a:off x="4817592" y="3235170"/>
            <a:ext cx="636900" cy="366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3" name="Google Shape;203;p23">
            <a:extLst>
              <a:ext uri="{FF2B5EF4-FFF2-40B4-BE49-F238E27FC236}">
                <a16:creationId xmlns:a16="http://schemas.microsoft.com/office/drawing/2014/main" id="{A3FC464B-0AB9-5978-3A0B-BCE3E09E7939}"/>
              </a:ext>
            </a:extLst>
          </p:cNvPr>
          <p:cNvCxnSpPr/>
          <p:nvPr/>
        </p:nvCxnSpPr>
        <p:spPr>
          <a:xfrm>
            <a:off x="4817592" y="2507745"/>
            <a:ext cx="636900" cy="7857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4" name="Google Shape;205;p23">
            <a:extLst>
              <a:ext uri="{FF2B5EF4-FFF2-40B4-BE49-F238E27FC236}">
                <a16:creationId xmlns:a16="http://schemas.microsoft.com/office/drawing/2014/main" id="{FFE07891-AAD4-A93D-2629-846B887DAAC2}"/>
              </a:ext>
            </a:extLst>
          </p:cNvPr>
          <p:cNvSpPr/>
          <p:nvPr/>
        </p:nvSpPr>
        <p:spPr>
          <a:xfrm>
            <a:off x="980616" y="2178600"/>
            <a:ext cx="914700" cy="1908000"/>
          </a:xfrm>
          <a:prstGeom prst="rect">
            <a:avLst/>
          </a:prstGeom>
          <a:solidFill>
            <a:schemeClr val="accent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" name="Google Shape;206;p23">
            <a:extLst>
              <a:ext uri="{FF2B5EF4-FFF2-40B4-BE49-F238E27FC236}">
                <a16:creationId xmlns:a16="http://schemas.microsoft.com/office/drawing/2014/main" id="{3A20AD61-A7CA-4913-8910-8F6239667EB2}"/>
              </a:ext>
            </a:extLst>
          </p:cNvPr>
          <p:cNvSpPr txBox="1"/>
          <p:nvPr/>
        </p:nvSpPr>
        <p:spPr>
          <a:xfrm>
            <a:off x="1013732" y="2883039"/>
            <a:ext cx="881759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800" dirty="0">
                <a:solidFill>
                  <a:schemeClr val="dk2"/>
                </a:solidFill>
              </a:rPr>
              <a:t>Invoer</a:t>
            </a:r>
            <a:endParaRPr sz="1800" dirty="0">
              <a:solidFill>
                <a:schemeClr val="dk2"/>
              </a:solidFill>
            </a:endParaRPr>
          </a:p>
        </p:txBody>
      </p:sp>
      <p:sp>
        <p:nvSpPr>
          <p:cNvPr id="36" name="Google Shape;207;p23">
            <a:extLst>
              <a:ext uri="{FF2B5EF4-FFF2-40B4-BE49-F238E27FC236}">
                <a16:creationId xmlns:a16="http://schemas.microsoft.com/office/drawing/2014/main" id="{55640B4E-815C-92F5-A13D-E2179CC3A3C0}"/>
              </a:ext>
            </a:extLst>
          </p:cNvPr>
          <p:cNvSpPr/>
          <p:nvPr/>
        </p:nvSpPr>
        <p:spPr>
          <a:xfrm>
            <a:off x="5422092" y="2626170"/>
            <a:ext cx="1151400" cy="1284000"/>
          </a:xfrm>
          <a:prstGeom prst="rect">
            <a:avLst/>
          </a:prstGeom>
          <a:solidFill>
            <a:schemeClr val="accent1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Gewichten - Voorbeeld</a:t>
            </a:r>
            <a:endParaRPr dirty="0"/>
          </a:p>
        </p:txBody>
      </p:sp>
      <p:sp>
        <p:nvSpPr>
          <p:cNvPr id="229" name="Google Shape;229;p26"/>
          <p:cNvSpPr/>
          <p:nvPr/>
        </p:nvSpPr>
        <p:spPr>
          <a:xfrm>
            <a:off x="1924520" y="3714337"/>
            <a:ext cx="774000" cy="761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0" name="Google Shape;230;p26"/>
          <p:cNvSpPr/>
          <p:nvPr/>
        </p:nvSpPr>
        <p:spPr>
          <a:xfrm>
            <a:off x="3493770" y="2438482"/>
            <a:ext cx="774000" cy="761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31" name="Google Shape;231;p26"/>
          <p:cNvSpPr/>
          <p:nvPr/>
        </p:nvSpPr>
        <p:spPr>
          <a:xfrm>
            <a:off x="3493770" y="3714337"/>
            <a:ext cx="774000" cy="761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32" name="Google Shape;232;p26"/>
          <p:cNvCxnSpPr>
            <a:stCxn id="229" idx="6"/>
            <a:endCxn id="230" idx="2"/>
          </p:cNvCxnSpPr>
          <p:nvPr/>
        </p:nvCxnSpPr>
        <p:spPr>
          <a:xfrm rot="10800000" flipH="1">
            <a:off x="2698520" y="2819137"/>
            <a:ext cx="795300" cy="1275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33" name="Google Shape;233;p26"/>
          <p:cNvCxnSpPr>
            <a:stCxn id="229" idx="6"/>
            <a:endCxn id="231" idx="2"/>
          </p:cNvCxnSpPr>
          <p:nvPr/>
        </p:nvCxnSpPr>
        <p:spPr>
          <a:xfrm>
            <a:off x="2698520" y="4095037"/>
            <a:ext cx="795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234" name="Google Shape;234;p26" title="[89,89,89,&quot;https://www.codecogs.com/eqnedit.php?latex=y_2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71765" y="4011789"/>
            <a:ext cx="218039" cy="166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5" name="Google Shape;235;p26" title="[89,89,89,&quot;https://www.codecogs.com/eqnedit.php?latex=%5Cfrac%7B1%7D%7B2%7D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346016" y="3068756"/>
            <a:ext cx="105420" cy="322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236" name="Google Shape;236;p26" title="[89,89,89,&quot;https://www.codecogs.com/eqnedit.php?latex=y_1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74688" y="2735934"/>
            <a:ext cx="212198" cy="166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7" name="Google Shape;237;p26" title="[89,89,89,&quot;https://www.codecogs.com/eqnedit.php?latex=2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43447" y="2607671"/>
            <a:ext cx="105425" cy="166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38" name="Google Shape;238;p26" title="[89,89,89,&quot;https://www.codecogs.com/eqnedit.php?latex=x_2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179830" y="4011789"/>
            <a:ext cx="263398" cy="166416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26"/>
          <p:cNvSpPr/>
          <p:nvPr/>
        </p:nvSpPr>
        <p:spPr>
          <a:xfrm>
            <a:off x="1924520" y="2438482"/>
            <a:ext cx="774000" cy="761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40" name="Google Shape;240;p26"/>
          <p:cNvCxnSpPr>
            <a:stCxn id="239" idx="6"/>
            <a:endCxn id="230" idx="2"/>
          </p:cNvCxnSpPr>
          <p:nvPr/>
        </p:nvCxnSpPr>
        <p:spPr>
          <a:xfrm>
            <a:off x="2698520" y="2819182"/>
            <a:ext cx="795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41" name="Google Shape;241;p26"/>
          <p:cNvCxnSpPr>
            <a:stCxn id="239" idx="6"/>
            <a:endCxn id="231" idx="2"/>
          </p:cNvCxnSpPr>
          <p:nvPr/>
        </p:nvCxnSpPr>
        <p:spPr>
          <a:xfrm>
            <a:off x="2698520" y="2819182"/>
            <a:ext cx="795300" cy="1275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242" name="Google Shape;242;p26" title="[89,89,89,&quot;https://www.codecogs.com/eqnedit.php?latex=x_1#0&quot;]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183045" y="2735934"/>
            <a:ext cx="256974" cy="166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6" title="[89,89,89,&quot;https://www.codecogs.com/eqnedit.php?latex=2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043447" y="4140139"/>
            <a:ext cx="105425" cy="166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4" name="Google Shape;244;p26" title="[89,89,89,&quot;https://www.codecogs.com/eqnedit.php?latex=1#0&quot;]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355424" y="3660001"/>
            <a:ext cx="86599" cy="166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246" name="Google Shape;246;p26" descr="logo-uva - groeidocument.nl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vak 1">
                <a:extLst>
                  <a:ext uri="{FF2B5EF4-FFF2-40B4-BE49-F238E27FC236}">
                    <a16:creationId xmlns:a16="http://schemas.microsoft.com/office/drawing/2014/main" id="{8379E67E-22FD-7AA8-242C-0886D1AFB682}"/>
                  </a:ext>
                </a:extLst>
              </p:cNvPr>
              <p:cNvSpPr txBox="1"/>
              <p:nvPr/>
            </p:nvSpPr>
            <p:spPr>
              <a:xfrm>
                <a:off x="347861" y="1076960"/>
                <a:ext cx="7511915" cy="14529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1350" dirty="0"/>
                  <a:t>Stel dat we in het onderstaande netwerk voor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5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35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135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nl-NL" sz="1350" dirty="0"/>
                  <a:t> de waarde 2 nemen en voor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5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35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135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nl-NL" sz="1350" dirty="0"/>
                  <a:t> de waarde 1. Dan krijgen we:</a:t>
                </a:r>
              </a:p>
              <a:p>
                <a:endParaRPr lang="nl-NL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∙2+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∙1=4</m:t>
                    </m:r>
                    <m:f>
                      <m:fPr>
                        <m:ctrlP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b="0" dirty="0">
                    <a:ea typeface="Cambria Math" panose="02040503050406030204" pitchFamily="18" charset="0"/>
                  </a:rPr>
                  <a:t>, </a:t>
                </a:r>
              </a:p>
              <a:p>
                <a:r>
                  <a:rPr lang="nl-NL" dirty="0"/>
                  <a:t> </a:t>
                </a:r>
              </a:p>
            </p:txBody>
          </p:sp>
        </mc:Choice>
        <mc:Fallback xmlns="">
          <p:sp>
            <p:nvSpPr>
              <p:cNvPr id="2" name="Tekstvak 1">
                <a:extLst>
                  <a:ext uri="{FF2B5EF4-FFF2-40B4-BE49-F238E27FC236}">
                    <a16:creationId xmlns:a16="http://schemas.microsoft.com/office/drawing/2014/main" id="{8379E67E-22FD-7AA8-242C-0886D1AFB68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7861" y="1076960"/>
                <a:ext cx="7511915" cy="1452962"/>
              </a:xfrm>
              <a:prstGeom prst="rect">
                <a:avLst/>
              </a:prstGeom>
              <a:blipFill>
                <a:blip r:embed="rId11"/>
                <a:stretch>
                  <a:fillRect l="-162" t="-126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kstvak 2">
                <a:extLst>
                  <a:ext uri="{FF2B5EF4-FFF2-40B4-BE49-F238E27FC236}">
                    <a16:creationId xmlns:a16="http://schemas.microsoft.com/office/drawing/2014/main" id="{46A2F509-26C1-BB80-2385-A129C9808806}"/>
                  </a:ext>
                </a:extLst>
              </p:cNvPr>
              <p:cNvSpPr txBox="1"/>
              <p:nvPr/>
            </p:nvSpPr>
            <p:spPr>
              <a:xfrm>
                <a:off x="2869965" y="1803441"/>
                <a:ext cx="25034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∙2+2∙1=4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3" name="Tekstvak 2">
                <a:extLst>
                  <a:ext uri="{FF2B5EF4-FFF2-40B4-BE49-F238E27FC236}">
                    <a16:creationId xmlns:a16="http://schemas.microsoft.com/office/drawing/2014/main" id="{46A2F509-26C1-BB80-2385-A129C98088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69965" y="1803441"/>
                <a:ext cx="2503424" cy="369332"/>
              </a:xfrm>
              <a:prstGeom prst="rect">
                <a:avLst/>
              </a:prstGeom>
              <a:blipFill>
                <a:blip r:embed="rId12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Gewichten - Voorbeeld</a:t>
            </a:r>
            <a:endParaRPr dirty="0"/>
          </a:p>
        </p:txBody>
      </p:sp>
      <p:pic>
        <p:nvPicPr>
          <p:cNvPr id="269" name="Google Shape;269;p27" descr="logo-uva - groeidocument.n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kstvak 1">
                <a:extLst>
                  <a:ext uri="{FF2B5EF4-FFF2-40B4-BE49-F238E27FC236}">
                    <a16:creationId xmlns:a16="http://schemas.microsoft.com/office/drawing/2014/main" id="{73827340-24BC-A421-0079-3EBED28D768C}"/>
                  </a:ext>
                </a:extLst>
              </p:cNvPr>
              <p:cNvSpPr txBox="1"/>
              <p:nvPr/>
            </p:nvSpPr>
            <p:spPr>
              <a:xfrm>
                <a:off x="311700" y="975360"/>
                <a:ext cx="4491948" cy="17299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1350" dirty="0"/>
                  <a:t>Stel dat we in het onderstaande netwerk voor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35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1350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nl-NL" sz="1350" dirty="0"/>
                  <a:t> de waarde 2 nemen en voor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5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350" i="1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1350" i="1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nl-NL" sz="1350" dirty="0"/>
                  <a:t> de waarde 1. Dan krijgen we:</a:t>
                </a:r>
              </a:p>
              <a:p>
                <a:endParaRPr lang="nl-NL" sz="1350" dirty="0"/>
              </a:p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i="1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i="1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i="1">
                        <a:latin typeface="Cambria Math" panose="02040503050406030204" pitchFamily="18" charset="0"/>
                      </a:rPr>
                      <m:t>=2</m:t>
                    </m:r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∙2+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GB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∙1=4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GB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1400" dirty="0">
                    <a:ea typeface="Cambria Math" panose="02040503050406030204" pitchFamily="18" charset="0"/>
                  </a:rPr>
                  <a:t>, </a:t>
                </a:r>
              </a:p>
              <a:p>
                <a:endParaRPr lang="nl-NL" sz="1350" dirty="0"/>
              </a:p>
              <a:p>
                <a:endParaRPr lang="nl-NL" sz="1350" dirty="0"/>
              </a:p>
            </p:txBody>
          </p:sp>
        </mc:Choice>
        <mc:Fallback>
          <p:sp>
            <p:nvSpPr>
              <p:cNvPr id="2" name="Tekstvak 1">
                <a:extLst>
                  <a:ext uri="{FF2B5EF4-FFF2-40B4-BE49-F238E27FC236}">
                    <a16:creationId xmlns:a16="http://schemas.microsoft.com/office/drawing/2014/main" id="{73827340-24BC-A421-0079-3EBED28D76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700" y="975360"/>
                <a:ext cx="4491948" cy="1729961"/>
              </a:xfrm>
              <a:prstGeom prst="rect">
                <a:avLst/>
              </a:prstGeom>
              <a:blipFill>
                <a:blip r:embed="rId4"/>
                <a:stretch>
                  <a:fillRect l="-271" t="-704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Google Shape;229;p26">
            <a:extLst>
              <a:ext uri="{FF2B5EF4-FFF2-40B4-BE49-F238E27FC236}">
                <a16:creationId xmlns:a16="http://schemas.microsoft.com/office/drawing/2014/main" id="{046869D1-ECC9-AA9B-95E7-C19306FBD99A}"/>
              </a:ext>
            </a:extLst>
          </p:cNvPr>
          <p:cNvSpPr/>
          <p:nvPr/>
        </p:nvSpPr>
        <p:spPr>
          <a:xfrm>
            <a:off x="4572000" y="3086205"/>
            <a:ext cx="774000" cy="761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230;p26">
            <a:extLst>
              <a:ext uri="{FF2B5EF4-FFF2-40B4-BE49-F238E27FC236}">
                <a16:creationId xmlns:a16="http://schemas.microsoft.com/office/drawing/2014/main" id="{0FC4A06F-F50A-8188-8A0B-91FD1FA094CB}"/>
              </a:ext>
            </a:extLst>
          </p:cNvPr>
          <p:cNvSpPr/>
          <p:nvPr/>
        </p:nvSpPr>
        <p:spPr>
          <a:xfrm>
            <a:off x="6141250" y="1810350"/>
            <a:ext cx="774000" cy="761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231;p26">
            <a:extLst>
              <a:ext uri="{FF2B5EF4-FFF2-40B4-BE49-F238E27FC236}">
                <a16:creationId xmlns:a16="http://schemas.microsoft.com/office/drawing/2014/main" id="{8BAB6A26-86DD-13F6-6E28-FBE107BBD948}"/>
              </a:ext>
            </a:extLst>
          </p:cNvPr>
          <p:cNvSpPr/>
          <p:nvPr/>
        </p:nvSpPr>
        <p:spPr>
          <a:xfrm>
            <a:off x="6141250" y="3086205"/>
            <a:ext cx="774000" cy="761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" name="Google Shape;232;p26">
            <a:extLst>
              <a:ext uri="{FF2B5EF4-FFF2-40B4-BE49-F238E27FC236}">
                <a16:creationId xmlns:a16="http://schemas.microsoft.com/office/drawing/2014/main" id="{2C8159A3-804D-931E-56DE-7E1BABB8D464}"/>
              </a:ext>
            </a:extLst>
          </p:cNvPr>
          <p:cNvCxnSpPr>
            <a:stCxn id="3" idx="6"/>
            <a:endCxn id="4" idx="2"/>
          </p:cNvCxnSpPr>
          <p:nvPr/>
        </p:nvCxnSpPr>
        <p:spPr>
          <a:xfrm rot="10800000" flipH="1">
            <a:off x="5346000" y="2191005"/>
            <a:ext cx="795300" cy="1275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" name="Google Shape;233;p26">
            <a:extLst>
              <a:ext uri="{FF2B5EF4-FFF2-40B4-BE49-F238E27FC236}">
                <a16:creationId xmlns:a16="http://schemas.microsoft.com/office/drawing/2014/main" id="{E4411B22-38F8-4D60-260E-C9FFDE6FFE02}"/>
              </a:ext>
            </a:extLst>
          </p:cNvPr>
          <p:cNvCxnSpPr>
            <a:stCxn id="3" idx="6"/>
            <a:endCxn id="5" idx="2"/>
          </p:cNvCxnSpPr>
          <p:nvPr/>
        </p:nvCxnSpPr>
        <p:spPr>
          <a:xfrm>
            <a:off x="5346000" y="3466905"/>
            <a:ext cx="795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8" name="Google Shape;234;p26" title="[89,89,89,&quot;https://www.codecogs.com/eqnedit.php?latex=y_2#0&quot;]">
            <a:extLst>
              <a:ext uri="{FF2B5EF4-FFF2-40B4-BE49-F238E27FC236}">
                <a16:creationId xmlns:a16="http://schemas.microsoft.com/office/drawing/2014/main" id="{0841B290-170F-8D17-350A-73EB3D74CDB9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19245" y="3383657"/>
            <a:ext cx="218039" cy="166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35;p26" title="[89,89,89,&quot;https://www.codecogs.com/eqnedit.php?latex=%5Cfrac%7B1%7D%7B2%7D#0&quot;]">
            <a:extLst>
              <a:ext uri="{FF2B5EF4-FFF2-40B4-BE49-F238E27FC236}">
                <a16:creationId xmlns:a16="http://schemas.microsoft.com/office/drawing/2014/main" id="{99773D51-A315-99A9-CBB2-523E1A35774D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93496" y="2440624"/>
            <a:ext cx="105420" cy="322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36;p26" title="[89,89,89,&quot;https://www.codecogs.com/eqnedit.php?latex=y_1#0&quot;]">
            <a:extLst>
              <a:ext uri="{FF2B5EF4-FFF2-40B4-BE49-F238E27FC236}">
                <a16:creationId xmlns:a16="http://schemas.microsoft.com/office/drawing/2014/main" id="{3D7A3065-FC46-2A20-62AE-3E22307A7472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422168" y="2107802"/>
            <a:ext cx="212198" cy="166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37;p26" title="[89,89,89,&quot;https://www.codecogs.com/eqnedit.php?latex=2#0&quot;]">
            <a:extLst>
              <a:ext uri="{FF2B5EF4-FFF2-40B4-BE49-F238E27FC236}">
                <a16:creationId xmlns:a16="http://schemas.microsoft.com/office/drawing/2014/main" id="{8FE04297-308B-E638-BD90-2B011462D5EA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690927" y="1979539"/>
            <a:ext cx="105425" cy="166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38;p26" title="[89,89,89,&quot;https://www.codecogs.com/eqnedit.php?latex=x_2#0&quot;]">
            <a:extLst>
              <a:ext uri="{FF2B5EF4-FFF2-40B4-BE49-F238E27FC236}">
                <a16:creationId xmlns:a16="http://schemas.microsoft.com/office/drawing/2014/main" id="{CBA053B5-58E7-129A-5459-63FB00DC535E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827310" y="3383657"/>
            <a:ext cx="263398" cy="16641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239;p26">
            <a:extLst>
              <a:ext uri="{FF2B5EF4-FFF2-40B4-BE49-F238E27FC236}">
                <a16:creationId xmlns:a16="http://schemas.microsoft.com/office/drawing/2014/main" id="{3D64D360-CC6E-C2EE-390D-E5014803932A}"/>
              </a:ext>
            </a:extLst>
          </p:cNvPr>
          <p:cNvSpPr/>
          <p:nvPr/>
        </p:nvSpPr>
        <p:spPr>
          <a:xfrm>
            <a:off x="4572000" y="1810350"/>
            <a:ext cx="774000" cy="761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4" name="Google Shape;240;p26">
            <a:extLst>
              <a:ext uri="{FF2B5EF4-FFF2-40B4-BE49-F238E27FC236}">
                <a16:creationId xmlns:a16="http://schemas.microsoft.com/office/drawing/2014/main" id="{764172FE-CD1F-2719-EE03-9D9EEB484885}"/>
              </a:ext>
            </a:extLst>
          </p:cNvPr>
          <p:cNvCxnSpPr>
            <a:stCxn id="13" idx="6"/>
            <a:endCxn id="4" idx="2"/>
          </p:cNvCxnSpPr>
          <p:nvPr/>
        </p:nvCxnSpPr>
        <p:spPr>
          <a:xfrm>
            <a:off x="5346000" y="2191050"/>
            <a:ext cx="795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" name="Google Shape;241;p26">
            <a:extLst>
              <a:ext uri="{FF2B5EF4-FFF2-40B4-BE49-F238E27FC236}">
                <a16:creationId xmlns:a16="http://schemas.microsoft.com/office/drawing/2014/main" id="{A1B43FA8-8656-C04E-CF99-65F10E8D378D}"/>
              </a:ext>
            </a:extLst>
          </p:cNvPr>
          <p:cNvCxnSpPr>
            <a:stCxn id="13" idx="6"/>
            <a:endCxn id="5" idx="2"/>
          </p:cNvCxnSpPr>
          <p:nvPr/>
        </p:nvCxnSpPr>
        <p:spPr>
          <a:xfrm>
            <a:off x="5346000" y="2191050"/>
            <a:ext cx="795300" cy="1275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6" name="Google Shape;242;p26" title="[89,89,89,&quot;https://www.codecogs.com/eqnedit.php?latex=x_1#0&quot;]">
            <a:extLst>
              <a:ext uri="{FF2B5EF4-FFF2-40B4-BE49-F238E27FC236}">
                <a16:creationId xmlns:a16="http://schemas.microsoft.com/office/drawing/2014/main" id="{D08B0CB4-EFB3-D708-9490-6A6C55535988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830525" y="2107802"/>
            <a:ext cx="256974" cy="166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243;p26" title="[89,89,89,&quot;https://www.codecogs.com/eqnedit.php?latex=2#0&quot;]">
            <a:extLst>
              <a:ext uri="{FF2B5EF4-FFF2-40B4-BE49-F238E27FC236}">
                <a16:creationId xmlns:a16="http://schemas.microsoft.com/office/drawing/2014/main" id="{622DE26E-BB50-393A-FCC2-7078C7A23CD7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690927" y="3512007"/>
            <a:ext cx="105425" cy="166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244;p26" title="[89,89,89,&quot;https://www.codecogs.com/eqnedit.php?latex=1#0&quot;]">
            <a:extLst>
              <a:ext uri="{FF2B5EF4-FFF2-40B4-BE49-F238E27FC236}">
                <a16:creationId xmlns:a16="http://schemas.microsoft.com/office/drawing/2014/main" id="{31FF4676-DC15-EAC5-16F2-516159BAD653}"/>
              </a:ext>
            </a:extLst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002904" y="3031869"/>
            <a:ext cx="86599" cy="166416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kstvak 18">
                <a:extLst>
                  <a:ext uri="{FF2B5EF4-FFF2-40B4-BE49-F238E27FC236}">
                    <a16:creationId xmlns:a16="http://schemas.microsoft.com/office/drawing/2014/main" id="{61A762BB-F6AF-C466-3A07-F2BC11DA631E}"/>
                  </a:ext>
                </a:extLst>
              </p:cNvPr>
              <p:cNvSpPr txBox="1"/>
              <p:nvPr/>
            </p:nvSpPr>
            <p:spPr>
              <a:xfrm>
                <a:off x="1262412" y="2705321"/>
                <a:ext cx="250342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=1</m:t>
                      </m:r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∙2+2∙1=4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>
          <p:sp>
            <p:nvSpPr>
              <p:cNvPr id="19" name="Tekstvak 18">
                <a:extLst>
                  <a:ext uri="{FF2B5EF4-FFF2-40B4-BE49-F238E27FC236}">
                    <a16:creationId xmlns:a16="http://schemas.microsoft.com/office/drawing/2014/main" id="{61A762BB-F6AF-C466-3A07-F2BC11DA631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2412" y="2705321"/>
                <a:ext cx="2503424" cy="369332"/>
              </a:xfrm>
              <a:prstGeom prst="rect">
                <a:avLst/>
              </a:prstGeom>
              <a:blipFill>
                <a:blip r:embed="rId12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>
          <a:extLst>
            <a:ext uri="{FF2B5EF4-FFF2-40B4-BE49-F238E27FC236}">
              <a16:creationId xmlns:a16="http://schemas.microsoft.com/office/drawing/2014/main" id="{55F88B88-ED4A-1C03-7A95-221874FB61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>
            <a:extLst>
              <a:ext uri="{FF2B5EF4-FFF2-40B4-BE49-F238E27FC236}">
                <a16:creationId xmlns:a16="http://schemas.microsoft.com/office/drawing/2014/main" id="{7F0AD594-C5F2-3297-1A81-0075FFB9F7B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Wat gaan we vandaag doen?</a:t>
            </a:r>
            <a:endParaRPr dirty="0"/>
          </a:p>
        </p:txBody>
      </p:sp>
      <p:sp>
        <p:nvSpPr>
          <p:cNvPr id="76" name="Google Shape;76;p16">
            <a:extLst>
              <a:ext uri="{FF2B5EF4-FFF2-40B4-BE49-F238E27FC236}">
                <a16:creationId xmlns:a16="http://schemas.microsoft.com/office/drawing/2014/main" id="{EB9159C6-C873-22B6-5321-25C680B9FED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>
              <a:buFont typeface="Wingdings 3" panose="05040102010807070707" pitchFamily="18" charset="2"/>
              <a:buChar char=""/>
            </a:pPr>
            <a:r>
              <a:rPr lang="nl-NL" sz="1400" dirty="0"/>
              <a:t>Korte herhaling van matrices</a:t>
            </a:r>
          </a:p>
          <a:p>
            <a:pPr>
              <a:buFont typeface="Wingdings 3" panose="05040102010807070707" pitchFamily="18" charset="2"/>
              <a:buChar char=""/>
            </a:pPr>
            <a:r>
              <a:rPr lang="nl-NL" sz="1400" dirty="0"/>
              <a:t>Introductie neurale netwerken</a:t>
            </a:r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nl-NL" dirty="0"/>
              <a:t>Feed forward-algoritme</a:t>
            </a:r>
          </a:p>
          <a:p>
            <a:pPr marL="596900" lvl="1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lang="nl-NL" dirty="0"/>
          </a:p>
          <a:p>
            <a:pPr lvl="1" indent="-342900">
              <a:buSzPts val="1800"/>
              <a:buChar char="-"/>
            </a:pPr>
            <a:endParaRPr lang="nl-NL" dirty="0"/>
          </a:p>
          <a:p>
            <a:pPr marL="114300" indent="0">
              <a:buNone/>
            </a:pPr>
            <a:endParaRPr lang="nl-NL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endParaRPr lang="nl-NL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endParaRPr lang="nl-NL" dirty="0"/>
          </a:p>
        </p:txBody>
      </p:sp>
      <p:pic>
        <p:nvPicPr>
          <p:cNvPr id="78" name="Google Shape;78;p16" descr="logo-uva - groeidocument.nl">
            <a:extLst>
              <a:ext uri="{FF2B5EF4-FFF2-40B4-BE49-F238E27FC236}">
                <a16:creationId xmlns:a16="http://schemas.microsoft.com/office/drawing/2014/main" id="{F4C32E7A-ABA2-32BB-B45A-8976988D7FBD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9424873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>
          <a:extLst>
            <a:ext uri="{FF2B5EF4-FFF2-40B4-BE49-F238E27FC236}">
              <a16:creationId xmlns:a16="http://schemas.microsoft.com/office/drawing/2014/main" id="{CF30B680-2611-E94C-221F-8E01A5421A8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27">
            <a:extLst>
              <a:ext uri="{FF2B5EF4-FFF2-40B4-BE49-F238E27FC236}">
                <a16:creationId xmlns:a16="http://schemas.microsoft.com/office/drawing/2014/main" id="{F19D2A78-7729-5F9A-7772-2ED6BD31DFF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Gewichten - Voorbeeld</a:t>
            </a:r>
            <a:endParaRPr dirty="0"/>
          </a:p>
        </p:txBody>
      </p:sp>
      <p:pic>
        <p:nvPicPr>
          <p:cNvPr id="269" name="Google Shape;269;p27" descr="logo-uva - groeidocument.nl">
            <a:extLst>
              <a:ext uri="{FF2B5EF4-FFF2-40B4-BE49-F238E27FC236}">
                <a16:creationId xmlns:a16="http://schemas.microsoft.com/office/drawing/2014/main" id="{E9BC532B-0BA7-F889-D7FD-09797898C7C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" name="Tekstvak 1">
                <a:extLst>
                  <a:ext uri="{FF2B5EF4-FFF2-40B4-BE49-F238E27FC236}">
                    <a16:creationId xmlns:a16="http://schemas.microsoft.com/office/drawing/2014/main" id="{CD365D9E-FF08-903D-D9B1-E59CC8042266}"/>
                  </a:ext>
                </a:extLst>
              </p:cNvPr>
              <p:cNvSpPr txBox="1"/>
              <p:nvPr/>
            </p:nvSpPr>
            <p:spPr>
              <a:xfrm>
                <a:off x="311700" y="975360"/>
                <a:ext cx="4491948" cy="25324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nl-NL" sz="1350" dirty="0"/>
                  <a:t>Deze vergelijkingen kunnen we samenvoegen met behulp van matrices:</a:t>
                </a:r>
              </a:p>
              <a:p>
                <a:endParaRPr lang="nl-NL" sz="1350" dirty="0"/>
              </a:p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1/2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nl-NL" sz="1350" dirty="0"/>
              </a:p>
              <a:p>
                <a:endParaRPr lang="nl-NL" sz="1350" dirty="0"/>
              </a:p>
              <a:p>
                <a:r>
                  <a:rPr lang="nl-NL" sz="1350" dirty="0"/>
                  <a:t>Als we hier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5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35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135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sz="1350" b="0" i="1" smtClean="0">
                        <a:latin typeface="Cambria Math" panose="02040503050406030204" pitchFamily="18" charset="0"/>
                      </a:rPr>
                      <m:t>=2</m:t>
                    </m:r>
                  </m:oMath>
                </a14:m>
                <a:r>
                  <a:rPr lang="nl-NL" sz="1350" dirty="0"/>
                  <a:t> 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35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sz="1350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b>
                        <m:r>
                          <a:rPr lang="en-GB" sz="135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GB" sz="135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nl-NL" sz="1350" dirty="0"/>
                  <a:t> invullen, krijgen we inderdaad</a:t>
                </a:r>
              </a:p>
              <a:p>
                <a:endParaRPr lang="nl-NL" sz="135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GB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GB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1/2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en-GB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.5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nl-NL" sz="1350" dirty="0"/>
              </a:p>
            </p:txBody>
          </p:sp>
        </mc:Choice>
        <mc:Fallback>
          <p:sp>
            <p:nvSpPr>
              <p:cNvPr id="2" name="Tekstvak 1">
                <a:extLst>
                  <a:ext uri="{FF2B5EF4-FFF2-40B4-BE49-F238E27FC236}">
                    <a16:creationId xmlns:a16="http://schemas.microsoft.com/office/drawing/2014/main" id="{CD365D9E-FF08-903D-D9B1-E59CC804226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11700" y="975360"/>
                <a:ext cx="4491948" cy="2532488"/>
              </a:xfrm>
              <a:prstGeom prst="rect">
                <a:avLst/>
              </a:prstGeom>
              <a:blipFill>
                <a:blip r:embed="rId4"/>
                <a:stretch>
                  <a:fillRect l="-271" t="-482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Google Shape;229;p26">
            <a:extLst>
              <a:ext uri="{FF2B5EF4-FFF2-40B4-BE49-F238E27FC236}">
                <a16:creationId xmlns:a16="http://schemas.microsoft.com/office/drawing/2014/main" id="{5CD3EB2C-F30E-D0F3-56D1-C4AD25ADA357}"/>
              </a:ext>
            </a:extLst>
          </p:cNvPr>
          <p:cNvSpPr/>
          <p:nvPr/>
        </p:nvSpPr>
        <p:spPr>
          <a:xfrm>
            <a:off x="4572000" y="3086205"/>
            <a:ext cx="774000" cy="761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230;p26">
            <a:extLst>
              <a:ext uri="{FF2B5EF4-FFF2-40B4-BE49-F238E27FC236}">
                <a16:creationId xmlns:a16="http://schemas.microsoft.com/office/drawing/2014/main" id="{8165A807-B8D9-60AB-62E2-9E7EF5D4E7EE}"/>
              </a:ext>
            </a:extLst>
          </p:cNvPr>
          <p:cNvSpPr/>
          <p:nvPr/>
        </p:nvSpPr>
        <p:spPr>
          <a:xfrm>
            <a:off x="6141250" y="1810350"/>
            <a:ext cx="774000" cy="761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" name="Google Shape;231;p26">
            <a:extLst>
              <a:ext uri="{FF2B5EF4-FFF2-40B4-BE49-F238E27FC236}">
                <a16:creationId xmlns:a16="http://schemas.microsoft.com/office/drawing/2014/main" id="{18976365-6A82-F3FA-753A-2F7732014BBB}"/>
              </a:ext>
            </a:extLst>
          </p:cNvPr>
          <p:cNvSpPr/>
          <p:nvPr/>
        </p:nvSpPr>
        <p:spPr>
          <a:xfrm>
            <a:off x="6141250" y="3086205"/>
            <a:ext cx="774000" cy="761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6" name="Google Shape;232;p26">
            <a:extLst>
              <a:ext uri="{FF2B5EF4-FFF2-40B4-BE49-F238E27FC236}">
                <a16:creationId xmlns:a16="http://schemas.microsoft.com/office/drawing/2014/main" id="{DDDFF710-2626-6550-D66C-E80DA587FE68}"/>
              </a:ext>
            </a:extLst>
          </p:cNvPr>
          <p:cNvCxnSpPr>
            <a:stCxn id="3" idx="6"/>
            <a:endCxn id="4" idx="2"/>
          </p:cNvCxnSpPr>
          <p:nvPr/>
        </p:nvCxnSpPr>
        <p:spPr>
          <a:xfrm rot="10800000" flipH="1">
            <a:off x="5346000" y="2191005"/>
            <a:ext cx="795300" cy="1275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7" name="Google Shape;233;p26">
            <a:extLst>
              <a:ext uri="{FF2B5EF4-FFF2-40B4-BE49-F238E27FC236}">
                <a16:creationId xmlns:a16="http://schemas.microsoft.com/office/drawing/2014/main" id="{73CF6A3C-D5EB-2798-7B37-14A99F33F1AC}"/>
              </a:ext>
            </a:extLst>
          </p:cNvPr>
          <p:cNvCxnSpPr>
            <a:stCxn id="3" idx="6"/>
            <a:endCxn id="5" idx="2"/>
          </p:cNvCxnSpPr>
          <p:nvPr/>
        </p:nvCxnSpPr>
        <p:spPr>
          <a:xfrm>
            <a:off x="5346000" y="3466905"/>
            <a:ext cx="795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8" name="Google Shape;234;p26" title="[89,89,89,&quot;https://www.codecogs.com/eqnedit.php?latex=y_2#0&quot;]">
            <a:extLst>
              <a:ext uri="{FF2B5EF4-FFF2-40B4-BE49-F238E27FC236}">
                <a16:creationId xmlns:a16="http://schemas.microsoft.com/office/drawing/2014/main" id="{541E703C-7462-2764-48FB-95D96B9C3AD2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419245" y="3383657"/>
            <a:ext cx="218039" cy="166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235;p26" title="[89,89,89,&quot;https://www.codecogs.com/eqnedit.php?latex=%5Cfrac%7B1%7D%7B2%7D#0&quot;]">
            <a:extLst>
              <a:ext uri="{FF2B5EF4-FFF2-40B4-BE49-F238E27FC236}">
                <a16:creationId xmlns:a16="http://schemas.microsoft.com/office/drawing/2014/main" id="{EC28DE0A-054F-EB55-BFFA-A945A1574AE6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993496" y="2440624"/>
            <a:ext cx="105420" cy="322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36;p26" title="[89,89,89,&quot;https://www.codecogs.com/eqnedit.php?latex=y_1#0&quot;]">
            <a:extLst>
              <a:ext uri="{FF2B5EF4-FFF2-40B4-BE49-F238E27FC236}">
                <a16:creationId xmlns:a16="http://schemas.microsoft.com/office/drawing/2014/main" id="{FDC1ADCA-68C2-93A1-83CD-289CE90DC033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422168" y="2107802"/>
            <a:ext cx="212198" cy="166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37;p26" title="[89,89,89,&quot;https://www.codecogs.com/eqnedit.php?latex=2#0&quot;]">
            <a:extLst>
              <a:ext uri="{FF2B5EF4-FFF2-40B4-BE49-F238E27FC236}">
                <a16:creationId xmlns:a16="http://schemas.microsoft.com/office/drawing/2014/main" id="{591C2FCD-4BAF-389B-83CA-AD74C8432DA2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690927" y="1979539"/>
            <a:ext cx="105425" cy="166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238;p26" title="[89,89,89,&quot;https://www.codecogs.com/eqnedit.php?latex=x_2#0&quot;]">
            <a:extLst>
              <a:ext uri="{FF2B5EF4-FFF2-40B4-BE49-F238E27FC236}">
                <a16:creationId xmlns:a16="http://schemas.microsoft.com/office/drawing/2014/main" id="{195503B9-CF2D-DED3-D8B9-767E9A55FB07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4827310" y="3383657"/>
            <a:ext cx="263398" cy="166416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239;p26">
            <a:extLst>
              <a:ext uri="{FF2B5EF4-FFF2-40B4-BE49-F238E27FC236}">
                <a16:creationId xmlns:a16="http://schemas.microsoft.com/office/drawing/2014/main" id="{A0DEE693-8ECF-8697-04C3-AA63D3812439}"/>
              </a:ext>
            </a:extLst>
          </p:cNvPr>
          <p:cNvSpPr/>
          <p:nvPr/>
        </p:nvSpPr>
        <p:spPr>
          <a:xfrm>
            <a:off x="4572000" y="1810350"/>
            <a:ext cx="774000" cy="7614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4" name="Google Shape;240;p26">
            <a:extLst>
              <a:ext uri="{FF2B5EF4-FFF2-40B4-BE49-F238E27FC236}">
                <a16:creationId xmlns:a16="http://schemas.microsoft.com/office/drawing/2014/main" id="{4D77FB50-A5A6-21C6-0E21-35D928FCFA19}"/>
              </a:ext>
            </a:extLst>
          </p:cNvPr>
          <p:cNvCxnSpPr>
            <a:stCxn id="13" idx="6"/>
            <a:endCxn id="4" idx="2"/>
          </p:cNvCxnSpPr>
          <p:nvPr/>
        </p:nvCxnSpPr>
        <p:spPr>
          <a:xfrm>
            <a:off x="5346000" y="2191050"/>
            <a:ext cx="795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5" name="Google Shape;241;p26">
            <a:extLst>
              <a:ext uri="{FF2B5EF4-FFF2-40B4-BE49-F238E27FC236}">
                <a16:creationId xmlns:a16="http://schemas.microsoft.com/office/drawing/2014/main" id="{91B1AAE0-06D9-5145-549C-5832743AB6EA}"/>
              </a:ext>
            </a:extLst>
          </p:cNvPr>
          <p:cNvCxnSpPr>
            <a:stCxn id="13" idx="6"/>
            <a:endCxn id="5" idx="2"/>
          </p:cNvCxnSpPr>
          <p:nvPr/>
        </p:nvCxnSpPr>
        <p:spPr>
          <a:xfrm>
            <a:off x="5346000" y="2191050"/>
            <a:ext cx="795300" cy="1275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6" name="Google Shape;242;p26" title="[89,89,89,&quot;https://www.codecogs.com/eqnedit.php?latex=x_1#0&quot;]">
            <a:extLst>
              <a:ext uri="{FF2B5EF4-FFF2-40B4-BE49-F238E27FC236}">
                <a16:creationId xmlns:a16="http://schemas.microsoft.com/office/drawing/2014/main" id="{C73B8331-8163-623F-D45F-338F464A6692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4830525" y="2107802"/>
            <a:ext cx="256974" cy="166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243;p26" title="[89,89,89,&quot;https://www.codecogs.com/eqnedit.php?latex=2#0&quot;]">
            <a:extLst>
              <a:ext uri="{FF2B5EF4-FFF2-40B4-BE49-F238E27FC236}">
                <a16:creationId xmlns:a16="http://schemas.microsoft.com/office/drawing/2014/main" id="{CFE1FF27-F88D-4EA6-49D0-BC11C3F36D8A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690927" y="3512007"/>
            <a:ext cx="105425" cy="1664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Google Shape;244;p26" title="[89,89,89,&quot;https://www.codecogs.com/eqnedit.php?latex=1#0&quot;]">
            <a:extLst>
              <a:ext uri="{FF2B5EF4-FFF2-40B4-BE49-F238E27FC236}">
                <a16:creationId xmlns:a16="http://schemas.microsoft.com/office/drawing/2014/main" id="{A4F1EA2A-ABDC-9AE9-5D2B-C13EB68E4107}"/>
              </a:ext>
            </a:extLst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002904" y="3031869"/>
            <a:ext cx="86599" cy="16641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3844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Gewichten - Oefenopgave</a:t>
            </a:r>
            <a:endParaRPr dirty="0"/>
          </a:p>
        </p:txBody>
      </p:sp>
      <p:sp>
        <p:nvSpPr>
          <p:cNvPr id="275" name="Google Shape;275;p28"/>
          <p:cNvSpPr/>
          <p:nvPr/>
        </p:nvSpPr>
        <p:spPr>
          <a:xfrm>
            <a:off x="2269903" y="2243225"/>
            <a:ext cx="576300" cy="5727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6" name="Google Shape;276;p28"/>
          <p:cNvSpPr/>
          <p:nvPr/>
        </p:nvSpPr>
        <p:spPr>
          <a:xfrm>
            <a:off x="2273378" y="3030625"/>
            <a:ext cx="576300" cy="5727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7" name="Google Shape;277;p28"/>
          <p:cNvSpPr/>
          <p:nvPr/>
        </p:nvSpPr>
        <p:spPr>
          <a:xfrm>
            <a:off x="2273378" y="3818025"/>
            <a:ext cx="576300" cy="5727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8" name="Google Shape;278;p28"/>
          <p:cNvSpPr/>
          <p:nvPr/>
        </p:nvSpPr>
        <p:spPr>
          <a:xfrm>
            <a:off x="5032878" y="2642550"/>
            <a:ext cx="576300" cy="5727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9" name="Google Shape;279;p28"/>
          <p:cNvSpPr/>
          <p:nvPr/>
        </p:nvSpPr>
        <p:spPr>
          <a:xfrm>
            <a:off x="5032878" y="3500525"/>
            <a:ext cx="576300" cy="5727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280" name="Google Shape;280;p28"/>
          <p:cNvCxnSpPr>
            <a:endCxn id="278" idx="2"/>
          </p:cNvCxnSpPr>
          <p:nvPr/>
        </p:nvCxnSpPr>
        <p:spPr>
          <a:xfrm>
            <a:off x="2846178" y="2529600"/>
            <a:ext cx="2186700" cy="39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81" name="Google Shape;281;p28"/>
          <p:cNvCxnSpPr>
            <a:stCxn id="276" idx="6"/>
            <a:endCxn id="278" idx="2"/>
          </p:cNvCxnSpPr>
          <p:nvPr/>
        </p:nvCxnSpPr>
        <p:spPr>
          <a:xfrm rot="10800000" flipH="1">
            <a:off x="2849678" y="2928775"/>
            <a:ext cx="2183100" cy="388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82" name="Google Shape;282;p28"/>
          <p:cNvCxnSpPr>
            <a:stCxn id="277" idx="6"/>
            <a:endCxn id="278" idx="2"/>
          </p:cNvCxnSpPr>
          <p:nvPr/>
        </p:nvCxnSpPr>
        <p:spPr>
          <a:xfrm rot="10800000" flipH="1">
            <a:off x="2849678" y="2928975"/>
            <a:ext cx="2183100" cy="1175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83" name="Google Shape;283;p28"/>
          <p:cNvCxnSpPr>
            <a:stCxn id="275" idx="6"/>
            <a:endCxn id="279" idx="2"/>
          </p:cNvCxnSpPr>
          <p:nvPr/>
        </p:nvCxnSpPr>
        <p:spPr>
          <a:xfrm>
            <a:off x="2846203" y="2529575"/>
            <a:ext cx="2186700" cy="1257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84" name="Google Shape;284;p28"/>
          <p:cNvCxnSpPr>
            <a:endCxn id="279" idx="2"/>
          </p:cNvCxnSpPr>
          <p:nvPr/>
        </p:nvCxnSpPr>
        <p:spPr>
          <a:xfrm>
            <a:off x="2849778" y="3317075"/>
            <a:ext cx="2183100" cy="469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285" name="Google Shape;285;p28"/>
          <p:cNvCxnSpPr>
            <a:endCxn id="279" idx="2"/>
          </p:cNvCxnSpPr>
          <p:nvPr/>
        </p:nvCxnSpPr>
        <p:spPr>
          <a:xfrm rot="10800000" flipH="1">
            <a:off x="2849778" y="3786875"/>
            <a:ext cx="2183100" cy="317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287" name="Google Shape;287;p28" title="[89,89,89,&quot;https://www.codecogs.com/eqnedit.php?latex=x_1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15178" y="2434325"/>
            <a:ext cx="28575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8" name="Google Shape;288;p28" title="[89,89,89,&quot;https://www.codecogs.com/eqnedit.php?latex=x_2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15078" y="3221725"/>
            <a:ext cx="292894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89" name="Google Shape;289;p28" title="[89,89,89,&quot;https://www.codecogs.com/eqnedit.php?latex=x_3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17490" y="4009125"/>
            <a:ext cx="288073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1" name="Google Shape;291;p28" title="[89,89,89,&quot;https://www.codecogs.com/eqnedit.php?latex=y_1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03053" y="2833650"/>
            <a:ext cx="23596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28" title="[89,89,89,&quot;https://www.codecogs.com/eqnedit.php?latex=y_2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199803" y="3691625"/>
            <a:ext cx="24245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4" name="Google Shape;294;p28" descr="logo-uva - groeidocument.nl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Google Shape;215;p24">
                <a:extLst>
                  <a:ext uri="{FF2B5EF4-FFF2-40B4-BE49-F238E27FC236}">
                    <a16:creationId xmlns:a16="http://schemas.microsoft.com/office/drawing/2014/main" id="{6E7FB562-FEA9-E224-78DE-D3E34DDF56F1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219975" y="948275"/>
                <a:ext cx="7087097" cy="1064042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 lnSpcReduction="10000"/>
              </a:bodyPr>
              <a:lstStyle/>
              <a:p>
                <a:pPr marL="457200" lvl="0" indent="-34290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Char char="-"/>
                </a:pPr>
                <a:r>
                  <a:rPr lang="nl-NL" dirty="0"/>
                  <a:t>Vind voor het volgende netwerk de matrixvergelijking om van de eerste naar de tweede laag te gaan.</a:t>
                </a:r>
              </a:p>
              <a:p>
                <a:pPr lvl="0">
                  <a:buChar char="-"/>
                </a:pPr>
                <a:r>
                  <a:rPr lang="nl-NL" dirty="0"/>
                  <a:t>Bereken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nl-NL" dirty="0"/>
                  <a:t> 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nl-NL" dirty="0"/>
                  <a:t> voor de invoer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nl-NL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nl-NL" dirty="0"/>
                  <a:t>.</a:t>
                </a:r>
              </a:p>
            </p:txBody>
          </p:sp>
        </mc:Choice>
        <mc:Fallback xmlns="">
          <p:sp>
            <p:nvSpPr>
              <p:cNvPr id="3" name="Google Shape;215;p24">
                <a:extLst>
                  <a:ext uri="{FF2B5EF4-FFF2-40B4-BE49-F238E27FC236}">
                    <a16:creationId xmlns:a16="http://schemas.microsoft.com/office/drawing/2014/main" id="{6E7FB562-FEA9-E224-78DE-D3E34DDF56F1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19975" y="948275"/>
                <a:ext cx="7087097" cy="1064042"/>
              </a:xfrm>
              <a:prstGeom prst="rect">
                <a:avLst/>
              </a:prstGeom>
              <a:blipFill>
                <a:blip r:embed="rId9"/>
                <a:stretch>
                  <a:fillRect t="-459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Google Shape;260;p27" title="[89,89,89,&quot;https://www.codecogs.com/eqnedit.php?latex=2#0&quot;]">
            <a:extLst>
              <a:ext uri="{FF2B5EF4-FFF2-40B4-BE49-F238E27FC236}">
                <a16:creationId xmlns:a16="http://schemas.microsoft.com/office/drawing/2014/main" id="{AB71DE82-3B40-7AC1-ED51-7BAEFFF401AC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3349152" y="2878700"/>
            <a:ext cx="81432" cy="128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67;p27" title="[89,89,89,&quot;https://www.codecogs.com/eqnedit.php?latex=1#0&quot;]">
            <a:extLst>
              <a:ext uri="{FF2B5EF4-FFF2-40B4-BE49-F238E27FC236}">
                <a16:creationId xmlns:a16="http://schemas.microsoft.com/office/drawing/2014/main" id="{4866E57F-E9C7-BAE7-427C-05CDE046E6C2}"/>
              </a:ext>
            </a:extLst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3532779" y="2476142"/>
            <a:ext cx="66891" cy="128916"/>
          </a:xfrm>
          <a:prstGeom prst="rect">
            <a:avLst/>
          </a:prstGeom>
          <a:noFill/>
          <a:ln>
            <a:noFill/>
          </a:ln>
        </p:spPr>
      </p:pic>
      <p:sp>
        <p:nvSpPr>
          <p:cNvPr id="17" name="Tekstvak 16">
            <a:extLst>
              <a:ext uri="{FF2B5EF4-FFF2-40B4-BE49-F238E27FC236}">
                <a16:creationId xmlns:a16="http://schemas.microsoft.com/office/drawing/2014/main" id="{05E0DA16-7247-0C8E-B08C-E7F89453B923}"/>
              </a:ext>
            </a:extLst>
          </p:cNvPr>
          <p:cNvSpPr txBox="1"/>
          <p:nvPr/>
        </p:nvSpPr>
        <p:spPr>
          <a:xfrm>
            <a:off x="4283456" y="2178304"/>
            <a:ext cx="1052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D412368C-D86B-A2EB-1FF2-E6BEE8303ECC}"/>
              </a:ext>
            </a:extLst>
          </p:cNvPr>
          <p:cNvSpPr txBox="1"/>
          <p:nvPr/>
        </p:nvSpPr>
        <p:spPr>
          <a:xfrm>
            <a:off x="2954279" y="2985376"/>
            <a:ext cx="353568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550" dirty="0">
                <a:solidFill>
                  <a:srgbClr val="595959"/>
                </a:solidFill>
                <a:latin typeface="LM Roman Caps 10" panose="00000500000000000000" pitchFamily="50" charset="0"/>
              </a:rPr>
              <a:t>3</a:t>
            </a:r>
          </a:p>
        </p:txBody>
      </p:sp>
      <p:sp>
        <p:nvSpPr>
          <p:cNvPr id="4" name="Tekstvak 3">
            <a:extLst>
              <a:ext uri="{FF2B5EF4-FFF2-40B4-BE49-F238E27FC236}">
                <a16:creationId xmlns:a16="http://schemas.microsoft.com/office/drawing/2014/main" id="{69A4FA92-46A5-4414-9092-2D27F49F84ED}"/>
              </a:ext>
            </a:extLst>
          </p:cNvPr>
          <p:cNvSpPr txBox="1"/>
          <p:nvPr/>
        </p:nvSpPr>
        <p:spPr>
          <a:xfrm>
            <a:off x="3184479" y="3374216"/>
            <a:ext cx="353568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550" dirty="0">
                <a:solidFill>
                  <a:srgbClr val="595959"/>
                </a:solidFill>
                <a:latin typeface="LM Roman Caps 10" panose="00000500000000000000" pitchFamily="50" charset="0"/>
              </a:rPr>
              <a:t>4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1233B29-A72B-B306-14BC-3E74A79AF091}"/>
              </a:ext>
            </a:extLst>
          </p:cNvPr>
          <p:cNvSpPr txBox="1"/>
          <p:nvPr/>
        </p:nvSpPr>
        <p:spPr>
          <a:xfrm>
            <a:off x="2949712" y="3680021"/>
            <a:ext cx="353568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550" dirty="0">
                <a:solidFill>
                  <a:srgbClr val="595959"/>
                </a:solidFill>
                <a:latin typeface="LM Roman Caps 10" panose="00000500000000000000" pitchFamily="50" charset="0"/>
              </a:rPr>
              <a:t>5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B79D04FA-62A1-246D-BF0F-00796CB57053}"/>
              </a:ext>
            </a:extLst>
          </p:cNvPr>
          <p:cNvSpPr txBox="1"/>
          <p:nvPr/>
        </p:nvSpPr>
        <p:spPr>
          <a:xfrm>
            <a:off x="3551839" y="3907670"/>
            <a:ext cx="353568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550" dirty="0">
                <a:solidFill>
                  <a:srgbClr val="595959"/>
                </a:solidFill>
                <a:latin typeface="LM Roman Caps 10" panose="00000500000000000000" pitchFamily="50" charset="0"/>
              </a:rPr>
              <a:t>6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Gewichten - Antwoord:</a:t>
            </a:r>
            <a:endParaRPr dirty="0"/>
          </a:p>
        </p:txBody>
      </p:sp>
      <p:sp>
        <p:nvSpPr>
          <p:cNvPr id="300" name="Google Shape;300;p29"/>
          <p:cNvSpPr/>
          <p:nvPr/>
        </p:nvSpPr>
        <p:spPr>
          <a:xfrm>
            <a:off x="5637460" y="1407150"/>
            <a:ext cx="576300" cy="572700"/>
          </a:xfrm>
          <a:prstGeom prst="ellipse">
            <a:avLst/>
          </a:prstGeom>
          <a:solidFill>
            <a:srgbClr val="00FF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1" name="Google Shape;301;p29"/>
          <p:cNvSpPr/>
          <p:nvPr/>
        </p:nvSpPr>
        <p:spPr>
          <a:xfrm>
            <a:off x="5640935" y="2194550"/>
            <a:ext cx="576300" cy="572700"/>
          </a:xfrm>
          <a:prstGeom prst="ellipse">
            <a:avLst/>
          </a:prstGeom>
          <a:solidFill>
            <a:srgbClr val="FF0000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2" name="Google Shape;302;p29"/>
          <p:cNvSpPr/>
          <p:nvPr/>
        </p:nvSpPr>
        <p:spPr>
          <a:xfrm>
            <a:off x="5640935" y="2981950"/>
            <a:ext cx="576300" cy="572700"/>
          </a:xfrm>
          <a:prstGeom prst="ellipse">
            <a:avLst/>
          </a:prstGeom>
          <a:solidFill>
            <a:schemeClr val="accent1"/>
          </a:solidFill>
          <a:ln w="9525" cap="flat" cmpd="sng">
            <a:solidFill>
              <a:schemeClr val="dk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3" name="Google Shape;303;p29"/>
          <p:cNvSpPr/>
          <p:nvPr/>
        </p:nvSpPr>
        <p:spPr>
          <a:xfrm>
            <a:off x="8400435" y="1806475"/>
            <a:ext cx="576300" cy="5727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04" name="Google Shape;304;p29"/>
          <p:cNvSpPr/>
          <p:nvPr/>
        </p:nvSpPr>
        <p:spPr>
          <a:xfrm>
            <a:off x="8400435" y="2664450"/>
            <a:ext cx="576300" cy="5727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05" name="Google Shape;305;p29"/>
          <p:cNvCxnSpPr>
            <a:endCxn id="303" idx="2"/>
          </p:cNvCxnSpPr>
          <p:nvPr/>
        </p:nvCxnSpPr>
        <p:spPr>
          <a:xfrm>
            <a:off x="6213735" y="1693525"/>
            <a:ext cx="2186700" cy="399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06" name="Google Shape;306;p29"/>
          <p:cNvCxnSpPr>
            <a:stCxn id="301" idx="6"/>
            <a:endCxn id="303" idx="2"/>
          </p:cNvCxnSpPr>
          <p:nvPr/>
        </p:nvCxnSpPr>
        <p:spPr>
          <a:xfrm rot="10800000" flipH="1">
            <a:off x="6217235" y="2092700"/>
            <a:ext cx="2183100" cy="3882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07" name="Google Shape;307;p29"/>
          <p:cNvCxnSpPr>
            <a:stCxn id="302" idx="6"/>
            <a:endCxn id="303" idx="2"/>
          </p:cNvCxnSpPr>
          <p:nvPr/>
        </p:nvCxnSpPr>
        <p:spPr>
          <a:xfrm rot="10800000" flipH="1">
            <a:off x="6217235" y="2092900"/>
            <a:ext cx="2183100" cy="1175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08" name="Google Shape;308;p29"/>
          <p:cNvCxnSpPr>
            <a:stCxn id="300" idx="6"/>
            <a:endCxn id="304" idx="2"/>
          </p:cNvCxnSpPr>
          <p:nvPr/>
        </p:nvCxnSpPr>
        <p:spPr>
          <a:xfrm>
            <a:off x="6213760" y="1693500"/>
            <a:ext cx="2186700" cy="12573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09" name="Google Shape;309;p29"/>
          <p:cNvCxnSpPr>
            <a:endCxn id="304" idx="2"/>
          </p:cNvCxnSpPr>
          <p:nvPr/>
        </p:nvCxnSpPr>
        <p:spPr>
          <a:xfrm>
            <a:off x="6217335" y="2481000"/>
            <a:ext cx="2183100" cy="4698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10" name="Google Shape;310;p29"/>
          <p:cNvCxnSpPr>
            <a:endCxn id="304" idx="2"/>
          </p:cNvCxnSpPr>
          <p:nvPr/>
        </p:nvCxnSpPr>
        <p:spPr>
          <a:xfrm rot="10800000" flipH="1">
            <a:off x="6217335" y="2950800"/>
            <a:ext cx="2183100" cy="3174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sp>
        <p:nvSpPr>
          <p:cNvPr id="311" name="Google Shape;311;p29"/>
          <p:cNvSpPr txBox="1"/>
          <p:nvPr/>
        </p:nvSpPr>
        <p:spPr>
          <a:xfrm>
            <a:off x="4386200" y="945450"/>
            <a:ext cx="4785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sz="1800">
                <a:solidFill>
                  <a:schemeClr val="dk2"/>
                </a:solidFill>
              </a:rPr>
              <a:t>  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312" name="Google Shape;312;p29" title="[89,89,89,&quot;https://www.codecogs.com/eqnedit.php?latex=x_1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82735" y="1598250"/>
            <a:ext cx="28575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3" name="Google Shape;313;p29" title="[89,89,89,&quot;https://www.codecogs.com/eqnedit.php?latex=x_2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782635" y="2385650"/>
            <a:ext cx="292894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4" name="Google Shape;314;p29" title="[89,89,89,&quot;https://www.codecogs.com/eqnedit.php?latex=x_3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785047" y="3173050"/>
            <a:ext cx="288073" cy="19050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29"/>
          <p:cNvSpPr txBox="1"/>
          <p:nvPr/>
        </p:nvSpPr>
        <p:spPr>
          <a:xfrm>
            <a:off x="4574350" y="1204150"/>
            <a:ext cx="4597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dirty="0">
              <a:solidFill>
                <a:schemeClr val="dk2"/>
              </a:solidFill>
            </a:endParaRPr>
          </a:p>
        </p:txBody>
      </p:sp>
      <p:pic>
        <p:nvPicPr>
          <p:cNvPr id="316" name="Google Shape;316;p29" title="[89,89,89,&quot;https://www.codecogs.com/eqnedit.php?latex=y_1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8570610" y="1997575"/>
            <a:ext cx="235960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7" name="Google Shape;317;p29" title="[89,89,89,&quot;https://www.codecogs.com/eqnedit.php?latex=y_2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567360" y="2855550"/>
            <a:ext cx="24245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p29" descr="logo-uva - groeidocument.nl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Google Shape;215;p24">
                <a:extLst>
                  <a:ext uri="{FF2B5EF4-FFF2-40B4-BE49-F238E27FC236}">
                    <a16:creationId xmlns:a16="http://schemas.microsoft.com/office/drawing/2014/main" id="{5166DE58-E891-4893-AA3E-C4A43DC44AD2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219975" y="948275"/>
                <a:ext cx="7087097" cy="3557608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457200" lvl="0" indent="-34290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Char char="-"/>
                </a:pPr>
                <a:r>
                  <a:rPr lang="nl-NL" dirty="0"/>
                  <a:t>Vind voor het volgende netwerk de matrixvergelijking om van de eerste naar de tweede laag te gaan.</a:t>
                </a:r>
              </a:p>
              <a:p>
                <a:pPr marL="457200" lvl="0" indent="-34290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Char char="-"/>
                </a:pPr>
                <a:endParaRPr lang="nl-NL" dirty="0"/>
              </a:p>
              <a:p>
                <a:pPr marL="114300" indent="0">
                  <a:buNone/>
                </a:pPr>
                <a:r>
                  <a:rPr lang="nl-NL" sz="1600" dirty="0"/>
                  <a:t>  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nl-NL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nl-NL" sz="16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1600" b="0" i="1" smtClean="0">
                                  <a:solidFill>
                                    <a:srgbClr val="00FF00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GB" sz="1600" b="0" i="1" smtClean="0">
                                  <a:solidFill>
                                    <a:srgbClr val="5FCBEF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mr>
                          <m:mr>
                            <m:e>
                              <m:r>
                                <a:rPr lang="en-GB" sz="1600" b="0" i="1" smtClean="0">
                                  <a:solidFill>
                                    <a:srgbClr val="00FF00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GB" sz="1600" b="0" i="1" smtClean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GB" sz="1600" b="0" i="1" smtClean="0">
                                  <a:solidFill>
                                    <a:srgbClr val="5FCBEF"/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e>
                          </m:mr>
                        </m:m>
                      </m:e>
                    </m:d>
                    <m:r>
                      <a:rPr lang="en-GB" sz="16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begChr m:val="["/>
                        <m:endChr m:val="]"/>
                        <m:ctrlPr>
                          <a:rPr lang="en-GB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6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1600" b="0" i="1" smtClean="0">
                                      <a:solidFill>
                                        <a:srgbClr val="00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sz="1600" b="0" i="1" smtClean="0">
                                      <a:solidFill>
                                        <a:srgbClr val="00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GB" sz="1600" b="0" i="1" smtClean="0">
                                      <a:solidFill>
                                        <a:srgbClr val="00FF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solidFill>
                                        <a:srgbClr val="FF0000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600" b="0" i="1" smtClean="0">
                                      <a:solidFill>
                                        <a:srgbClr val="5FCBE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b="0" i="1" smtClean="0">
                                      <a:solidFill>
                                        <a:srgbClr val="5FCBE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solidFill>
                                        <a:srgbClr val="5FCBEF"/>
                                      </a:solidFill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nl-NL" sz="1600" dirty="0"/>
              </a:p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endParaRPr lang="nl-NL" dirty="0"/>
              </a:p>
              <a:p>
                <a:pPr lvl="0">
                  <a:buChar char="-"/>
                </a:pPr>
                <a:r>
                  <a:rPr lang="nl-NL" dirty="0"/>
                  <a:t>Bereken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nl-NL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nl-NL" dirty="0"/>
                  <a:t> 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e>
                      <m:sub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nl-NL" dirty="0"/>
                  <a:t> voor de invoer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nl-NL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nl-NL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nl-NL" dirty="0"/>
                  <a:t>.</a:t>
                </a:r>
              </a:p>
              <a:p>
                <a:pPr marL="114300" lvl="0" indent="0">
                  <a:buNone/>
                </a:pPr>
                <a:endParaRPr lang="nl-NL" dirty="0"/>
              </a:p>
              <a:p>
                <a:pPr marL="114300" lvl="0" indent="0">
                  <a:buNone/>
                </a:pPr>
                <a:r>
                  <a:rPr lang="nl-NL" sz="1600" dirty="0">
                    <a:solidFill>
                      <a:schemeClr val="tx1"/>
                    </a:solidFill>
                  </a:rPr>
                  <a:t>  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nl-NL" sz="16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nl-NL" sz="16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GB" sz="16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GB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mr>
                          <m:mr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GB" sz="16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e>
                          </m:mr>
                        </m:m>
                      </m:e>
                    </m:d>
                    <m:r>
                      <a:rPr lang="en-GB" sz="16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begChr m:val="["/>
                        <m:endChr m:val="]"/>
                        <m:ctrlPr>
                          <a:rPr lang="en-GB" sz="16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60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∙1+3∙4+5∙2</m:t>
                              </m:r>
                            </m:e>
                          </m:mr>
                          <m:mr>
                            <m:e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2∙1+4∙4+6∙2</m:t>
                              </m:r>
                            </m:e>
                          </m:mr>
                        </m:m>
                      </m:e>
                    </m:d>
                    <m:r>
                      <a:rPr lang="en-GB" sz="16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16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6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mr>
                          <m:mr>
                            <m:e>
                              <m:r>
                                <a:rPr lang="en-GB" sz="16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nl-NL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Google Shape;215;p24">
                <a:extLst>
                  <a:ext uri="{FF2B5EF4-FFF2-40B4-BE49-F238E27FC236}">
                    <a16:creationId xmlns:a16="http://schemas.microsoft.com/office/drawing/2014/main" id="{5166DE58-E891-4893-AA3E-C4A43DC44AD2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219975" y="948275"/>
                <a:ext cx="7087097" cy="3557608"/>
              </a:xfrm>
              <a:prstGeom prst="rect">
                <a:avLst/>
              </a:prstGeom>
              <a:blipFill>
                <a:blip r:embed="rId9"/>
                <a:stretch>
                  <a:fillRect t="-85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Google Shape;260;p27" title="[89,89,89,&quot;https://www.codecogs.com/eqnedit.php?latex=2#0&quot;]">
            <a:extLst>
              <a:ext uri="{FF2B5EF4-FFF2-40B4-BE49-F238E27FC236}">
                <a16:creationId xmlns:a16="http://schemas.microsoft.com/office/drawing/2014/main" id="{38EADB64-92E4-F3A9-9268-B3B379E69A5F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680271" y="2042750"/>
            <a:ext cx="81432" cy="128916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Google Shape;267;p27" title="[89,89,89,&quot;https://www.codecogs.com/eqnedit.php?latex=1#0&quot;]">
            <a:extLst>
              <a:ext uri="{FF2B5EF4-FFF2-40B4-BE49-F238E27FC236}">
                <a16:creationId xmlns:a16="http://schemas.microsoft.com/office/drawing/2014/main" id="{19B2A12F-2DA1-0180-C543-C2AB16A0EF95}"/>
              </a:ext>
            </a:extLst>
          </p:cNvPr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6863898" y="1640192"/>
            <a:ext cx="66891" cy="128916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kstvak 4">
            <a:extLst>
              <a:ext uri="{FF2B5EF4-FFF2-40B4-BE49-F238E27FC236}">
                <a16:creationId xmlns:a16="http://schemas.microsoft.com/office/drawing/2014/main" id="{764B8955-DF80-9C5C-9BFF-86199A377AE5}"/>
              </a:ext>
            </a:extLst>
          </p:cNvPr>
          <p:cNvSpPr txBox="1"/>
          <p:nvPr/>
        </p:nvSpPr>
        <p:spPr>
          <a:xfrm>
            <a:off x="6285398" y="2149426"/>
            <a:ext cx="353568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550" dirty="0">
                <a:solidFill>
                  <a:srgbClr val="595959"/>
                </a:solidFill>
                <a:latin typeface="LM Roman Caps 10" panose="00000500000000000000" pitchFamily="50" charset="0"/>
              </a:rPr>
              <a:t>3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E76B54B9-3A0C-63F7-D290-AD73B7905887}"/>
              </a:ext>
            </a:extLst>
          </p:cNvPr>
          <p:cNvSpPr txBox="1"/>
          <p:nvPr/>
        </p:nvSpPr>
        <p:spPr>
          <a:xfrm>
            <a:off x="6280831" y="2844071"/>
            <a:ext cx="353568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550" dirty="0">
                <a:solidFill>
                  <a:srgbClr val="595959"/>
                </a:solidFill>
                <a:latin typeface="LM Roman Caps 10" panose="00000500000000000000" pitchFamily="50" charset="0"/>
              </a:rPr>
              <a:t>5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E2BD1EF4-C404-4C7B-028C-708814D1957E}"/>
              </a:ext>
            </a:extLst>
          </p:cNvPr>
          <p:cNvSpPr txBox="1"/>
          <p:nvPr/>
        </p:nvSpPr>
        <p:spPr>
          <a:xfrm>
            <a:off x="6882958" y="3071720"/>
            <a:ext cx="353568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550" dirty="0">
                <a:solidFill>
                  <a:srgbClr val="595959"/>
                </a:solidFill>
                <a:latin typeface="LM Roman Caps 10" panose="00000500000000000000" pitchFamily="50" charset="0"/>
              </a:rPr>
              <a:t>6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6B9443A2-5703-9938-9221-27BB47160F8C}"/>
              </a:ext>
            </a:extLst>
          </p:cNvPr>
          <p:cNvSpPr txBox="1"/>
          <p:nvPr/>
        </p:nvSpPr>
        <p:spPr>
          <a:xfrm>
            <a:off x="6436492" y="2507936"/>
            <a:ext cx="353568" cy="3308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550" dirty="0">
                <a:solidFill>
                  <a:srgbClr val="595959"/>
                </a:solidFill>
                <a:latin typeface="LM Roman Caps 10" panose="00000500000000000000" pitchFamily="50" charset="0"/>
              </a:rPr>
              <a:t>4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0" name="Google Shape;340;p3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Nieuwe notatie - Voorbeeld</a:t>
            </a:r>
            <a:endParaRPr dirty="0"/>
          </a:p>
        </p:txBody>
      </p:sp>
      <p:sp>
        <p:nvSpPr>
          <p:cNvPr id="342" name="Google Shape;342;p32"/>
          <p:cNvSpPr/>
          <p:nvPr/>
        </p:nvSpPr>
        <p:spPr>
          <a:xfrm>
            <a:off x="686815" y="2271775"/>
            <a:ext cx="953789" cy="878641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3" name="Google Shape;343;p32"/>
          <p:cNvSpPr/>
          <p:nvPr/>
        </p:nvSpPr>
        <p:spPr>
          <a:xfrm>
            <a:off x="686815" y="3658900"/>
            <a:ext cx="953789" cy="878641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4" name="Google Shape;344;p32"/>
          <p:cNvSpPr/>
          <p:nvPr/>
        </p:nvSpPr>
        <p:spPr>
          <a:xfrm>
            <a:off x="3578640" y="2329625"/>
            <a:ext cx="953789" cy="878641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5" name="Google Shape;345;p32"/>
          <p:cNvSpPr/>
          <p:nvPr/>
        </p:nvSpPr>
        <p:spPr>
          <a:xfrm>
            <a:off x="3578640" y="3599150"/>
            <a:ext cx="953789" cy="878641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46" name="Google Shape;346;p32"/>
          <p:cNvSpPr/>
          <p:nvPr/>
        </p:nvSpPr>
        <p:spPr>
          <a:xfrm>
            <a:off x="6200015" y="2893125"/>
            <a:ext cx="953789" cy="878641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47" name="Google Shape;347;p32"/>
          <p:cNvCxnSpPr>
            <a:stCxn id="342" idx="6"/>
            <a:endCxn id="344" idx="2"/>
          </p:cNvCxnSpPr>
          <p:nvPr/>
        </p:nvCxnSpPr>
        <p:spPr>
          <a:xfrm>
            <a:off x="1640604" y="2711096"/>
            <a:ext cx="1938036" cy="5785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48" name="Google Shape;348;p32"/>
          <p:cNvCxnSpPr>
            <a:stCxn id="342" idx="6"/>
            <a:endCxn id="345" idx="2"/>
          </p:cNvCxnSpPr>
          <p:nvPr/>
        </p:nvCxnSpPr>
        <p:spPr>
          <a:xfrm>
            <a:off x="1640604" y="2711096"/>
            <a:ext cx="1938036" cy="132737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49" name="Google Shape;349;p32"/>
          <p:cNvCxnSpPr>
            <a:endCxn id="344" idx="2"/>
          </p:cNvCxnSpPr>
          <p:nvPr/>
        </p:nvCxnSpPr>
        <p:spPr>
          <a:xfrm flipV="1">
            <a:off x="1640730" y="2768946"/>
            <a:ext cx="1937910" cy="132177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50" name="Google Shape;350;p32"/>
          <p:cNvCxnSpPr>
            <a:endCxn id="345" idx="2"/>
          </p:cNvCxnSpPr>
          <p:nvPr/>
        </p:nvCxnSpPr>
        <p:spPr>
          <a:xfrm flipV="1">
            <a:off x="1640730" y="4038471"/>
            <a:ext cx="1937910" cy="52171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51" name="Google Shape;351;p32"/>
          <p:cNvCxnSpPr>
            <a:endCxn id="346" idx="2"/>
          </p:cNvCxnSpPr>
          <p:nvPr/>
        </p:nvCxnSpPr>
        <p:spPr>
          <a:xfrm>
            <a:off x="4532405" y="2761517"/>
            <a:ext cx="1667610" cy="570929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352" name="Google Shape;352;p32"/>
          <p:cNvCxnSpPr>
            <a:stCxn id="345" idx="6"/>
            <a:endCxn id="346" idx="2"/>
          </p:cNvCxnSpPr>
          <p:nvPr/>
        </p:nvCxnSpPr>
        <p:spPr>
          <a:xfrm flipV="1">
            <a:off x="4532429" y="3332446"/>
            <a:ext cx="1667586" cy="706025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354" name="Google Shape;354;p32" title="[89,89,89,&quot;https://www.codecogs.com/eqnedit.php?latex=%5Ctext%7Bin%7D_1#0&quot;]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35482" y="2611527"/>
            <a:ext cx="259986" cy="187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5" name="Google Shape;355;p32" title="[89,89,89,&quot;https://www.codecogs.com/eqnedit.php?latex=%5Ctext%7Bin%7D_2#0&quot;]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23224" y="3998652"/>
            <a:ext cx="265018" cy="187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6" name="Google Shape;356;p32" title="[89,89,89,&quot;https://www.codecogs.com/eqnedit.php?latex=1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54262" y="4208502"/>
            <a:ext cx="94115" cy="187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7" name="Google Shape;357;p32" title="[89,89,89,&quot;https://www.codecogs.com/eqnedit.php?latex=1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347337" y="3647052"/>
            <a:ext cx="94115" cy="187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8" name="Google Shape;358;p32" title="[89,89,89,&quot;https://www.codecogs.com/eqnedit.php?latex=1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454262" y="2459552"/>
            <a:ext cx="94115" cy="187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9" name="Google Shape;359;p32" title="[89,89,89,&quot;https://www.codecogs.com/eqnedit.php?latex=0#0&quot;]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337193" y="2984415"/>
            <a:ext cx="114880" cy="187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0" name="Google Shape;360;p32" title="[89,89,89,&quot;https://www.codecogs.com/eqnedit.php?latex=x_1#0&quot;]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08004" y="2640477"/>
            <a:ext cx="279276" cy="187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1" name="Google Shape;361;p32" title="[89,89,89,&quot;https://www.codecogs.com/eqnedit.php?latex=x_2#0&quot;]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3904666" y="3938902"/>
            <a:ext cx="286258" cy="187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2" name="Google Shape;362;p32" title="[89,89,89,&quot;https://www.codecogs.com/eqnedit.php?latex=1#0&quot;]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09200" y="2764627"/>
            <a:ext cx="94115" cy="187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3" name="Google Shape;363;p32" title="[89,89,89,&quot;https://www.codecogs.com/eqnedit.php?latex=2#0&quot;]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5299211" y="3774977"/>
            <a:ext cx="114575" cy="187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4" name="Google Shape;364;p32" title="[89,89,89,&quot;https://www.codecogs.com/eqnedit.php?latex=%5Ctext%7Bout%7D_1#0&quot;]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456887" y="3232877"/>
            <a:ext cx="427864" cy="18729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5" name="Google Shape;365;p32" descr="logo-uva - groeidocument.nl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vak 1">
                <a:extLst>
                  <a:ext uri="{FF2B5EF4-FFF2-40B4-BE49-F238E27FC236}">
                    <a16:creationId xmlns:a16="http://schemas.microsoft.com/office/drawing/2014/main" id="{74D9F485-000E-1CE3-6182-A5E2BF736EAB}"/>
                  </a:ext>
                </a:extLst>
              </p:cNvPr>
              <p:cNvSpPr txBox="1"/>
              <p:nvPr/>
            </p:nvSpPr>
            <p:spPr>
              <a:xfrm>
                <a:off x="686815" y="1331644"/>
                <a:ext cx="4306885" cy="56162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r>
                  <a:rPr lang="nl-NL" sz="2000" dirty="0"/>
                  <a:t>Notatie: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nl-NL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nl-NL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GB" sz="2000" b="0" i="0" smtClean="0">
                                      <a:latin typeface="Cambria Math" panose="02040503050406030204" pitchFamily="18" charset="0"/>
                                    </a:rPr>
                                    <m:t>i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000" b="0" i="0" smtClean="0">
                                      <a:latin typeface="Cambria Math" panose="02040503050406030204" pitchFamily="18" charset="0"/>
                                    </a:rPr>
                                    <m:t>n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GB" sz="2000" b="0" i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GB" sz="2000" b="0" i="0" smtClean="0">
                                      <a:latin typeface="Cambria Math" panose="02040503050406030204" pitchFamily="18" charset="0"/>
                                    </a:rPr>
                                    <m:t>in</m:t>
                                  </m:r>
                                </m:e>
                                <m:sub>
                                  <m:r>
                                    <a:rPr lang="en-GB" sz="20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20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  <m:brk m:alnAt="7"/>
                                    </m:rPr>
                                    <a:rPr lang="en-GB" sz="2000" b="0" i="0" smtClean="0">
                                      <a:latin typeface="Cambria Math" panose="02040503050406030204" pitchFamily="18" charset="0"/>
                                    </a:rPr>
                                    <m:t>o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GB" sz="2000" b="0" i="0" smtClean="0">
                                      <a:latin typeface="Cambria Math" panose="02040503050406030204" pitchFamily="18" charset="0"/>
                                    </a:rPr>
                                    <m:t>ut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GB" sz="2000" b="0" i="0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nl-NL" dirty="0"/>
              </a:p>
            </p:txBody>
          </p:sp>
        </mc:Choice>
        <mc:Fallback xmlns="">
          <p:sp>
            <p:nvSpPr>
              <p:cNvPr id="2" name="Tekstvak 1">
                <a:extLst>
                  <a:ext uri="{FF2B5EF4-FFF2-40B4-BE49-F238E27FC236}">
                    <a16:creationId xmlns:a16="http://schemas.microsoft.com/office/drawing/2014/main" id="{74D9F485-000E-1CE3-6182-A5E2BF736EA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6815" y="1331644"/>
                <a:ext cx="4306885" cy="561629"/>
              </a:xfrm>
              <a:prstGeom prst="rect">
                <a:avLst/>
              </a:prstGeom>
              <a:blipFill>
                <a:blip r:embed="rId12"/>
                <a:stretch>
                  <a:fillRect l="-3683" b="-322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" name="Google Shape;370;p3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Nieuwe notatie - Vraag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1" name="Google Shape;371;p33"/>
              <p:cNvSpPr txBox="1">
                <a:spLocks noGrp="1"/>
              </p:cNvSpPr>
              <p:nvPr>
                <p:ph type="body" idx="1"/>
              </p:nvPr>
            </p:nvSpPr>
            <p:spPr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nl-NL" dirty="0"/>
                  <a:t>Teken het netwerk dat hoort bij: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 lang="en-GB" dirty="0"/>
              </a:p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GB" sz="2000" b="0" i="0" smtClean="0"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sz="2000" b="0" i="0" smtClean="0">
                                        <a:latin typeface="Cambria Math" panose="02040503050406030204" pitchFamily="18" charset="0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2000" b="0" i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GB" sz="2000" b="0" i="0" smtClean="0">
                                        <a:latin typeface="Cambria Math" panose="02040503050406030204" pitchFamily="18" charset="0"/>
                                      </a:rPr>
                                      <m:t>o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sz="2000" b="0" i="0" smtClean="0">
                                        <a:latin typeface="Cambria Math" panose="02040503050406030204" pitchFamily="18" charset="0"/>
                                      </a:rPr>
                                      <m:t>ut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2000" b="0" i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r>
                                  <m:rPr>
                                    <m:sty m:val="p"/>
                                  </m:rPr>
                                  <a:rPr lang="en-GB" sz="2000" b="0" i="0" smtClean="0">
                                    <a:latin typeface="Cambria Math" panose="02040503050406030204" pitchFamily="18" charset="0"/>
                                  </a:rPr>
                                  <m:t>ou</m:t>
                                </m:r>
                                <m:sSub>
                                  <m:sSubPr>
                                    <m:ctrlPr>
                                      <a:rPr lang="en-GB" sz="20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2000" b="0" i="0" smtClean="0">
                                        <a:latin typeface="Cambria Math" panose="02040503050406030204" pitchFamily="18" charset="0"/>
                                      </a:rPr>
                                      <m:t>t</m:t>
                                    </m:r>
                                  </m:e>
                                  <m:sub>
                                    <m:r>
                                      <a:rPr lang="en-GB" sz="2000" b="0" i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371" name="Google Shape;371;p33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prstGeom prst="rect">
                <a:avLst/>
              </a:prstGeom>
              <a:blipFill>
                <a:blip r:embed="rId3"/>
                <a:stretch>
                  <a:fillRect l="-14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4" name="Google Shape;374;p33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472BE56-781E-00DE-5C53-80FB60E59A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Pauze</a:t>
            </a:r>
          </a:p>
        </p:txBody>
      </p:sp>
      <p:pic>
        <p:nvPicPr>
          <p:cNvPr id="3" name="Google Shape;62;p14" descr="logo-uva - groeidocument.nl">
            <a:extLst>
              <a:ext uri="{FF2B5EF4-FFF2-40B4-BE49-F238E27FC236}">
                <a16:creationId xmlns:a16="http://schemas.microsoft.com/office/drawing/2014/main" id="{62C2ED3C-439D-B57C-5B6D-960CDFCBCCA9}"/>
              </a:ext>
            </a:extLst>
          </p:cNvPr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536960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Bias </a:t>
            </a:r>
            <a:r>
              <a:rPr lang="nl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en activeringsfunctie</a:t>
            </a:r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89" name="Google Shape;389;p3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7194508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Twee manieren om het netwerk uit te breiden: bias en activeringsfunctie.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De bias is een waarde die standaard bij een neuron wordt opgeteld na het verwerken van de gewichten. Dit doen we als we bepaalde neuronen extra belangrijk vinden.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Voorbeeld:</a:t>
            </a: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nl" dirty="0"/>
          </a:p>
        </p:txBody>
      </p:sp>
      <p:pic>
        <p:nvPicPr>
          <p:cNvPr id="390" name="Google Shape;390;p35" descr="logo-uva - groeidocument.n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96;p36">
            <a:extLst>
              <a:ext uri="{FF2B5EF4-FFF2-40B4-BE49-F238E27FC236}">
                <a16:creationId xmlns:a16="http://schemas.microsoft.com/office/drawing/2014/main" id="{52D1C2EF-89C4-33FB-C930-A17EDEE49D87}"/>
              </a:ext>
            </a:extLst>
          </p:cNvPr>
          <p:cNvSpPr/>
          <p:nvPr/>
        </p:nvSpPr>
        <p:spPr>
          <a:xfrm>
            <a:off x="468436" y="3879347"/>
            <a:ext cx="902700" cy="935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397;p36">
            <a:extLst>
              <a:ext uri="{FF2B5EF4-FFF2-40B4-BE49-F238E27FC236}">
                <a16:creationId xmlns:a16="http://schemas.microsoft.com/office/drawing/2014/main" id="{530CF43B-9908-CBD0-A824-F25B95C6E8E3}"/>
              </a:ext>
            </a:extLst>
          </p:cNvPr>
          <p:cNvSpPr/>
          <p:nvPr/>
        </p:nvSpPr>
        <p:spPr>
          <a:xfrm>
            <a:off x="2298313" y="2312448"/>
            <a:ext cx="902700" cy="935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398;p36">
            <a:extLst>
              <a:ext uri="{FF2B5EF4-FFF2-40B4-BE49-F238E27FC236}">
                <a16:creationId xmlns:a16="http://schemas.microsoft.com/office/drawing/2014/main" id="{C34FB2A2-8061-90B3-959E-5CB58A442ACF}"/>
              </a:ext>
            </a:extLst>
          </p:cNvPr>
          <p:cNvSpPr/>
          <p:nvPr/>
        </p:nvSpPr>
        <p:spPr>
          <a:xfrm>
            <a:off x="2298313" y="3879347"/>
            <a:ext cx="902700" cy="935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" name="Google Shape;399;p36">
            <a:extLst>
              <a:ext uri="{FF2B5EF4-FFF2-40B4-BE49-F238E27FC236}">
                <a16:creationId xmlns:a16="http://schemas.microsoft.com/office/drawing/2014/main" id="{453C6FCB-45AC-F454-84FC-68719353AEC8}"/>
              </a:ext>
            </a:extLst>
          </p:cNvPr>
          <p:cNvCxnSpPr>
            <a:stCxn id="2" idx="6"/>
            <a:endCxn id="3" idx="2"/>
          </p:cNvCxnSpPr>
          <p:nvPr/>
        </p:nvCxnSpPr>
        <p:spPr>
          <a:xfrm rot="10800000" flipH="1">
            <a:off x="1371136" y="2779997"/>
            <a:ext cx="927300" cy="1566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" name="Google Shape;400;p36">
            <a:extLst>
              <a:ext uri="{FF2B5EF4-FFF2-40B4-BE49-F238E27FC236}">
                <a16:creationId xmlns:a16="http://schemas.microsoft.com/office/drawing/2014/main" id="{F8DD5FDB-A07F-EFEF-BEBB-D853FD1B8D00}"/>
              </a:ext>
            </a:extLst>
          </p:cNvPr>
          <p:cNvCxnSpPr>
            <a:stCxn id="2" idx="6"/>
            <a:endCxn id="4" idx="2"/>
          </p:cNvCxnSpPr>
          <p:nvPr/>
        </p:nvCxnSpPr>
        <p:spPr>
          <a:xfrm>
            <a:off x="1371136" y="4346897"/>
            <a:ext cx="927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7" name="Google Shape;401;p36" title="[89,89,89,&quot;https://www.codecogs.com/eqnedit.php?latex=y_2#0&quot;]">
            <a:extLst>
              <a:ext uri="{FF2B5EF4-FFF2-40B4-BE49-F238E27FC236}">
                <a16:creationId xmlns:a16="http://schemas.microsoft.com/office/drawing/2014/main" id="{7203DC14-458F-3CE5-A5F1-1BFCBB4B61F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22479" y="4244653"/>
            <a:ext cx="254251" cy="204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02;p36" title="[89,89,89,&quot;https://www.codecogs.com/eqnedit.php?latex=%5Cfrac%7B1%7D%7B2%7D#0&quot;]">
            <a:extLst>
              <a:ext uri="{FF2B5EF4-FFF2-40B4-BE49-F238E27FC236}">
                <a16:creationId xmlns:a16="http://schemas.microsoft.com/office/drawing/2014/main" id="{CA8570A8-39EF-1C4D-62B3-941D9580FEF2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26019" y="3086498"/>
            <a:ext cx="122929" cy="396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03;p36" title="[89,89,89,&quot;https://www.codecogs.com/eqnedit.php?latex=y_1#0&quot;]">
            <a:extLst>
              <a:ext uri="{FF2B5EF4-FFF2-40B4-BE49-F238E27FC236}">
                <a16:creationId xmlns:a16="http://schemas.microsoft.com/office/drawing/2014/main" id="{4947269A-ADC4-1AB9-A36F-B9F645991876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25887" y="2677754"/>
            <a:ext cx="247441" cy="204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404;p36" title="[89,89,89,&quot;https://www.codecogs.com/eqnedit.php?latex=2#0&quot;]">
            <a:extLst>
              <a:ext uri="{FF2B5EF4-FFF2-40B4-BE49-F238E27FC236}">
                <a16:creationId xmlns:a16="http://schemas.microsoft.com/office/drawing/2014/main" id="{038C0605-8EDB-C24C-47E2-9F16348EFBE7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773199" y="2520233"/>
            <a:ext cx="122935" cy="204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05;p36" title="[89,89,89,&quot;https://www.codecogs.com/eqnedit.php?latex=x_2#0&quot;]">
            <a:extLst>
              <a:ext uri="{FF2B5EF4-FFF2-40B4-BE49-F238E27FC236}">
                <a16:creationId xmlns:a16="http://schemas.microsoft.com/office/drawing/2014/main" id="{6035C67C-39BF-1949-0A1F-4E4A3E127921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66149" y="4244653"/>
            <a:ext cx="307145" cy="20437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406;p36">
            <a:extLst>
              <a:ext uri="{FF2B5EF4-FFF2-40B4-BE49-F238E27FC236}">
                <a16:creationId xmlns:a16="http://schemas.microsoft.com/office/drawing/2014/main" id="{988FC2FF-E654-4EC2-1C56-DEEA248DB200}"/>
              </a:ext>
            </a:extLst>
          </p:cNvPr>
          <p:cNvSpPr/>
          <p:nvPr/>
        </p:nvSpPr>
        <p:spPr>
          <a:xfrm>
            <a:off x="468436" y="2312448"/>
            <a:ext cx="902700" cy="935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3" name="Google Shape;407;p36">
            <a:extLst>
              <a:ext uri="{FF2B5EF4-FFF2-40B4-BE49-F238E27FC236}">
                <a16:creationId xmlns:a16="http://schemas.microsoft.com/office/drawing/2014/main" id="{142788E6-D517-B61E-45A8-49EF8DE07723}"/>
              </a:ext>
            </a:extLst>
          </p:cNvPr>
          <p:cNvCxnSpPr>
            <a:stCxn id="12" idx="6"/>
            <a:endCxn id="3" idx="2"/>
          </p:cNvCxnSpPr>
          <p:nvPr/>
        </p:nvCxnSpPr>
        <p:spPr>
          <a:xfrm>
            <a:off x="1371136" y="2779998"/>
            <a:ext cx="927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" name="Google Shape;408;p36">
            <a:extLst>
              <a:ext uri="{FF2B5EF4-FFF2-40B4-BE49-F238E27FC236}">
                <a16:creationId xmlns:a16="http://schemas.microsoft.com/office/drawing/2014/main" id="{623908FD-A4C0-6FE4-CAE7-650B553A7CFB}"/>
              </a:ext>
            </a:extLst>
          </p:cNvPr>
          <p:cNvCxnSpPr>
            <a:stCxn id="12" idx="6"/>
            <a:endCxn id="4" idx="2"/>
          </p:cNvCxnSpPr>
          <p:nvPr/>
        </p:nvCxnSpPr>
        <p:spPr>
          <a:xfrm>
            <a:off x="1371136" y="2779998"/>
            <a:ext cx="927300" cy="1566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5" name="Google Shape;409;p36" title="[89,89,89,&quot;https://www.codecogs.com/eqnedit.php?latex=x_1#0&quot;]">
            <a:extLst>
              <a:ext uri="{FF2B5EF4-FFF2-40B4-BE49-F238E27FC236}">
                <a16:creationId xmlns:a16="http://schemas.microsoft.com/office/drawing/2014/main" id="{90573EC2-4CE8-9D8B-77D0-8476B5952967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69898" y="2677754"/>
            <a:ext cx="299654" cy="204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410;p36" title="[89,89,89,&quot;https://www.codecogs.com/eqnedit.php?latex=2#0&quot;]">
            <a:extLst>
              <a:ext uri="{FF2B5EF4-FFF2-40B4-BE49-F238E27FC236}">
                <a16:creationId xmlns:a16="http://schemas.microsoft.com/office/drawing/2014/main" id="{8EE18B09-C21A-4A0B-0267-C366B190287C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773199" y="4402281"/>
            <a:ext cx="122935" cy="204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411;p36" title="[89,89,89,&quot;https://www.codecogs.com/eqnedit.php?latex=1#0&quot;]">
            <a:extLst>
              <a:ext uri="{FF2B5EF4-FFF2-40B4-BE49-F238E27FC236}">
                <a16:creationId xmlns:a16="http://schemas.microsoft.com/office/drawing/2014/main" id="{53412C4B-773E-37CC-5BCF-AF49B45B9737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136991" y="3812616"/>
            <a:ext cx="100982" cy="204378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kstvak 19">
                <a:extLst>
                  <a:ext uri="{FF2B5EF4-FFF2-40B4-BE49-F238E27FC236}">
                    <a16:creationId xmlns:a16="http://schemas.microsoft.com/office/drawing/2014/main" id="{12F271ED-C482-14DC-9A6E-E1E53CD6E5EE}"/>
                  </a:ext>
                </a:extLst>
              </p:cNvPr>
              <p:cNvSpPr txBox="1"/>
              <p:nvPr/>
            </p:nvSpPr>
            <p:spPr>
              <a:xfrm>
                <a:off x="4982464" y="2312448"/>
                <a:ext cx="2058384" cy="5186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=2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</m:t>
                          </m:r>
                        </m:den>
                      </m:f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2 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+1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20" name="Tekstvak 19">
                <a:extLst>
                  <a:ext uri="{FF2B5EF4-FFF2-40B4-BE49-F238E27FC236}">
                    <a16:creationId xmlns:a16="http://schemas.microsoft.com/office/drawing/2014/main" id="{12F271ED-C482-14DC-9A6E-E1E53CD6E5E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82464" y="2312448"/>
                <a:ext cx="2058384" cy="518604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kstvak 20">
            <a:extLst>
              <a:ext uri="{FF2B5EF4-FFF2-40B4-BE49-F238E27FC236}">
                <a16:creationId xmlns:a16="http://schemas.microsoft.com/office/drawing/2014/main" id="{6FE1D733-5186-A1EE-6CBA-33E9CA0B8567}"/>
              </a:ext>
            </a:extLst>
          </p:cNvPr>
          <p:cNvSpPr txBox="1"/>
          <p:nvPr/>
        </p:nvSpPr>
        <p:spPr>
          <a:xfrm>
            <a:off x="3397504" y="2361184"/>
            <a:ext cx="12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FF0000"/>
                </a:solidFill>
                <a:latin typeface="LM Roman 10" panose="00000500000000000000" pitchFamily="50" charset="0"/>
              </a:rPr>
              <a:t>Bias = 1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886D8650-6D45-73AB-66D0-0067E9C93E6A}"/>
              </a:ext>
            </a:extLst>
          </p:cNvPr>
          <p:cNvSpPr txBox="1"/>
          <p:nvPr/>
        </p:nvSpPr>
        <p:spPr>
          <a:xfrm>
            <a:off x="3379056" y="4019166"/>
            <a:ext cx="12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FF0000"/>
                </a:solidFill>
                <a:latin typeface="LM Roman 10" panose="00000500000000000000" pitchFamily="50" charset="0"/>
              </a:rPr>
              <a:t>Bias =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kstvak 23">
                <a:extLst>
                  <a:ext uri="{FF2B5EF4-FFF2-40B4-BE49-F238E27FC236}">
                    <a16:creationId xmlns:a16="http://schemas.microsoft.com/office/drawing/2014/main" id="{8DDF6FCA-18CD-041F-1C06-C9BA4CD91B0B}"/>
                  </a:ext>
                </a:extLst>
              </p:cNvPr>
              <p:cNvSpPr txBox="1"/>
              <p:nvPr/>
            </p:nvSpPr>
            <p:spPr>
              <a:xfrm>
                <a:off x="4312518" y="4019166"/>
                <a:ext cx="3228639" cy="36933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𝑦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r>
                        <a:rPr lang="en-GB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  <m:sSub>
                        <m:sSubPr>
                          <m:ctrlP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𝑥</m:t>
                          </m:r>
                        </m:e>
                        <m:sub>
                          <m:r>
                            <a:rPr lang="en-GB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2 </m:t>
                          </m:r>
                        </m:sub>
                      </m:sSub>
                      <m:r>
                        <a:rPr lang="en-GB" b="0" i="1" smtClean="0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+2</m:t>
                      </m:r>
                    </m:oMath>
                  </m:oMathPara>
                </a14:m>
                <a:endParaRPr lang="nl-NL" dirty="0"/>
              </a:p>
            </p:txBody>
          </p:sp>
        </mc:Choice>
        <mc:Fallback xmlns="">
          <p:sp>
            <p:nvSpPr>
              <p:cNvPr id="24" name="Tekstvak 23">
                <a:extLst>
                  <a:ext uri="{FF2B5EF4-FFF2-40B4-BE49-F238E27FC236}">
                    <a16:creationId xmlns:a16="http://schemas.microsoft.com/office/drawing/2014/main" id="{8DDF6FCA-18CD-041F-1C06-C9BA4CD91B0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12518" y="4019166"/>
                <a:ext cx="3228639" cy="369332"/>
              </a:xfrm>
              <a:prstGeom prst="rect">
                <a:avLst/>
              </a:prstGeom>
              <a:blipFill>
                <a:blip r:embed="rId12"/>
                <a:stretch>
                  <a:fillRect b="-8197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" grpId="0" build="p"/>
      <p:bldP spid="2" grpId="0" animBg="1"/>
      <p:bldP spid="3" grpId="0" animBg="1"/>
      <p:bldP spid="4" grpId="0" animBg="1"/>
      <p:bldP spid="12" grpId="0" animBg="1"/>
      <p:bldP spid="20" grpId="0"/>
      <p:bldP spid="21" grpId="0"/>
      <p:bldP spid="22" grpId="0"/>
      <p:bldP spid="2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>
          <a:extLst>
            <a:ext uri="{FF2B5EF4-FFF2-40B4-BE49-F238E27FC236}">
              <a16:creationId xmlns:a16="http://schemas.microsoft.com/office/drawing/2014/main" id="{22768233-4ADE-A4E1-6F5E-4852618A400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35">
            <a:extLst>
              <a:ext uri="{FF2B5EF4-FFF2-40B4-BE49-F238E27FC236}">
                <a16:creationId xmlns:a16="http://schemas.microsoft.com/office/drawing/2014/main" id="{24F7BD1E-A5C9-5882-87A0-4E436F081C0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Bias </a:t>
            </a:r>
            <a:r>
              <a:rPr lang="nl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en activeringsfunctie</a:t>
            </a:r>
            <a:endParaRPr dirty="0">
              <a:solidFill>
                <a:schemeClr val="accent1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89" name="Google Shape;389;p35">
            <a:extLst>
              <a:ext uri="{FF2B5EF4-FFF2-40B4-BE49-F238E27FC236}">
                <a16:creationId xmlns:a16="http://schemas.microsoft.com/office/drawing/2014/main" id="{CAA5A9BD-DA65-66BE-1018-2BD5740599B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7194508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Twee manieren om het netwerk uit te breiden: bias en activeringsfunctie.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De bias is een waarde die standaard bij een neuron wordt opgeteld na het verwerken van de gewichten. Dit doen we als we bepaalde neuronen extra belangrijk vinden.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Voorbeeld:</a:t>
            </a: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nl" dirty="0"/>
          </a:p>
        </p:txBody>
      </p:sp>
      <p:pic>
        <p:nvPicPr>
          <p:cNvPr id="390" name="Google Shape;390;p35" descr="logo-uva - groeidocument.nl">
            <a:extLst>
              <a:ext uri="{FF2B5EF4-FFF2-40B4-BE49-F238E27FC236}">
                <a16:creationId xmlns:a16="http://schemas.microsoft.com/office/drawing/2014/main" id="{74AE21FD-B9EC-3C65-55AD-E89AF85786E9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Google Shape;396;p36">
            <a:extLst>
              <a:ext uri="{FF2B5EF4-FFF2-40B4-BE49-F238E27FC236}">
                <a16:creationId xmlns:a16="http://schemas.microsoft.com/office/drawing/2014/main" id="{2E73C914-2F87-2385-A9A8-12CA9794A062}"/>
              </a:ext>
            </a:extLst>
          </p:cNvPr>
          <p:cNvSpPr/>
          <p:nvPr/>
        </p:nvSpPr>
        <p:spPr>
          <a:xfrm>
            <a:off x="468436" y="3879347"/>
            <a:ext cx="902700" cy="935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" name="Google Shape;397;p36">
            <a:extLst>
              <a:ext uri="{FF2B5EF4-FFF2-40B4-BE49-F238E27FC236}">
                <a16:creationId xmlns:a16="http://schemas.microsoft.com/office/drawing/2014/main" id="{008E3294-1429-70B8-941D-364C688D90E1}"/>
              </a:ext>
            </a:extLst>
          </p:cNvPr>
          <p:cNvSpPr/>
          <p:nvPr/>
        </p:nvSpPr>
        <p:spPr>
          <a:xfrm>
            <a:off x="2298313" y="2312448"/>
            <a:ext cx="902700" cy="935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" name="Google Shape;398;p36">
            <a:extLst>
              <a:ext uri="{FF2B5EF4-FFF2-40B4-BE49-F238E27FC236}">
                <a16:creationId xmlns:a16="http://schemas.microsoft.com/office/drawing/2014/main" id="{2140ACC5-AD66-DA25-AFC2-CE406F5E45E6}"/>
              </a:ext>
            </a:extLst>
          </p:cNvPr>
          <p:cNvSpPr/>
          <p:nvPr/>
        </p:nvSpPr>
        <p:spPr>
          <a:xfrm>
            <a:off x="2298313" y="3879347"/>
            <a:ext cx="902700" cy="935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" name="Google Shape;399;p36">
            <a:extLst>
              <a:ext uri="{FF2B5EF4-FFF2-40B4-BE49-F238E27FC236}">
                <a16:creationId xmlns:a16="http://schemas.microsoft.com/office/drawing/2014/main" id="{11CBBCF3-85EF-33A9-FF53-3479E559EB7B}"/>
              </a:ext>
            </a:extLst>
          </p:cNvPr>
          <p:cNvCxnSpPr>
            <a:stCxn id="2" idx="6"/>
            <a:endCxn id="3" idx="2"/>
          </p:cNvCxnSpPr>
          <p:nvPr/>
        </p:nvCxnSpPr>
        <p:spPr>
          <a:xfrm rot="10800000" flipH="1">
            <a:off x="1371136" y="2779997"/>
            <a:ext cx="927300" cy="1566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6" name="Google Shape;400;p36">
            <a:extLst>
              <a:ext uri="{FF2B5EF4-FFF2-40B4-BE49-F238E27FC236}">
                <a16:creationId xmlns:a16="http://schemas.microsoft.com/office/drawing/2014/main" id="{0993FB3F-3EB3-07A4-BD32-CC2188345164}"/>
              </a:ext>
            </a:extLst>
          </p:cNvPr>
          <p:cNvCxnSpPr>
            <a:stCxn id="2" idx="6"/>
            <a:endCxn id="4" idx="2"/>
          </p:cNvCxnSpPr>
          <p:nvPr/>
        </p:nvCxnSpPr>
        <p:spPr>
          <a:xfrm>
            <a:off x="1371136" y="4346897"/>
            <a:ext cx="927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7" name="Google Shape;401;p36" title="[89,89,89,&quot;https://www.codecogs.com/eqnedit.php?latex=y_2#0&quot;]">
            <a:extLst>
              <a:ext uri="{FF2B5EF4-FFF2-40B4-BE49-F238E27FC236}">
                <a16:creationId xmlns:a16="http://schemas.microsoft.com/office/drawing/2014/main" id="{480A75D3-F09A-46BF-2062-28D238F9DDCB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22479" y="4244653"/>
            <a:ext cx="254251" cy="204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402;p36" title="[89,89,89,&quot;https://www.codecogs.com/eqnedit.php?latex=%5Cfrac%7B1%7D%7B2%7D#0&quot;]">
            <a:extLst>
              <a:ext uri="{FF2B5EF4-FFF2-40B4-BE49-F238E27FC236}">
                <a16:creationId xmlns:a16="http://schemas.microsoft.com/office/drawing/2014/main" id="{9E102C2C-71D1-DB32-0A2B-92C350D1E618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26019" y="3086498"/>
            <a:ext cx="122929" cy="396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Google Shape;403;p36" title="[89,89,89,&quot;https://www.codecogs.com/eqnedit.php?latex=y_1#0&quot;]">
            <a:extLst>
              <a:ext uri="{FF2B5EF4-FFF2-40B4-BE49-F238E27FC236}">
                <a16:creationId xmlns:a16="http://schemas.microsoft.com/office/drawing/2014/main" id="{5C2D0CDB-2220-8B95-FDEB-D13A8D89D4BC}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625887" y="2677754"/>
            <a:ext cx="247441" cy="204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404;p36" title="[89,89,89,&quot;https://www.codecogs.com/eqnedit.php?latex=2#0&quot;]">
            <a:extLst>
              <a:ext uri="{FF2B5EF4-FFF2-40B4-BE49-F238E27FC236}">
                <a16:creationId xmlns:a16="http://schemas.microsoft.com/office/drawing/2014/main" id="{929FEF8C-7FD4-EC32-8B71-F1675EF98195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773199" y="2520233"/>
            <a:ext cx="122935" cy="204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405;p36" title="[89,89,89,&quot;https://www.codecogs.com/eqnedit.php?latex=x_2#0&quot;]">
            <a:extLst>
              <a:ext uri="{FF2B5EF4-FFF2-40B4-BE49-F238E27FC236}">
                <a16:creationId xmlns:a16="http://schemas.microsoft.com/office/drawing/2014/main" id="{8160DBC5-2EBE-58D6-D125-D5945F765944}"/>
              </a:ext>
            </a:extLst>
          </p:cNvPr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766149" y="4244653"/>
            <a:ext cx="307145" cy="20437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406;p36">
            <a:extLst>
              <a:ext uri="{FF2B5EF4-FFF2-40B4-BE49-F238E27FC236}">
                <a16:creationId xmlns:a16="http://schemas.microsoft.com/office/drawing/2014/main" id="{634ADA89-AF42-09B2-41D1-C8278EC48D0A}"/>
              </a:ext>
            </a:extLst>
          </p:cNvPr>
          <p:cNvSpPr/>
          <p:nvPr/>
        </p:nvSpPr>
        <p:spPr>
          <a:xfrm>
            <a:off x="468436" y="2312448"/>
            <a:ext cx="902700" cy="935100"/>
          </a:xfrm>
          <a:prstGeom prst="ellipse">
            <a:avLst/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13" name="Google Shape;407;p36">
            <a:extLst>
              <a:ext uri="{FF2B5EF4-FFF2-40B4-BE49-F238E27FC236}">
                <a16:creationId xmlns:a16="http://schemas.microsoft.com/office/drawing/2014/main" id="{829776A1-5570-9478-4328-A4C4E048AE5D}"/>
              </a:ext>
            </a:extLst>
          </p:cNvPr>
          <p:cNvCxnSpPr>
            <a:stCxn id="12" idx="6"/>
            <a:endCxn id="3" idx="2"/>
          </p:cNvCxnSpPr>
          <p:nvPr/>
        </p:nvCxnSpPr>
        <p:spPr>
          <a:xfrm>
            <a:off x="1371136" y="2779998"/>
            <a:ext cx="927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cxnSp>
        <p:nvCxnSpPr>
          <p:cNvPr id="14" name="Google Shape;408;p36">
            <a:extLst>
              <a:ext uri="{FF2B5EF4-FFF2-40B4-BE49-F238E27FC236}">
                <a16:creationId xmlns:a16="http://schemas.microsoft.com/office/drawing/2014/main" id="{EDC47F59-AD74-A0B6-27AA-0656B1A37EE7}"/>
              </a:ext>
            </a:extLst>
          </p:cNvPr>
          <p:cNvCxnSpPr>
            <a:stCxn id="12" idx="6"/>
            <a:endCxn id="4" idx="2"/>
          </p:cNvCxnSpPr>
          <p:nvPr/>
        </p:nvCxnSpPr>
        <p:spPr>
          <a:xfrm>
            <a:off x="1371136" y="2779998"/>
            <a:ext cx="927300" cy="156690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triangle" w="med" len="med"/>
          </a:ln>
        </p:spPr>
      </p:cxnSp>
      <p:pic>
        <p:nvPicPr>
          <p:cNvPr id="15" name="Google Shape;409;p36" title="[89,89,89,&quot;https://www.codecogs.com/eqnedit.php?latex=x_1#0&quot;]">
            <a:extLst>
              <a:ext uri="{FF2B5EF4-FFF2-40B4-BE49-F238E27FC236}">
                <a16:creationId xmlns:a16="http://schemas.microsoft.com/office/drawing/2014/main" id="{F3397619-84F0-0B44-FF50-18FA362BB936}"/>
              </a:ext>
            </a:extLst>
          </p:cNvPr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769898" y="2677754"/>
            <a:ext cx="299654" cy="204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Google Shape;410;p36" title="[89,89,89,&quot;https://www.codecogs.com/eqnedit.php?latex=2#0&quot;]">
            <a:extLst>
              <a:ext uri="{FF2B5EF4-FFF2-40B4-BE49-F238E27FC236}">
                <a16:creationId xmlns:a16="http://schemas.microsoft.com/office/drawing/2014/main" id="{6FAC9AA5-C0F7-0642-09D8-36EAE56FAADC}"/>
              </a:ext>
            </a:extLst>
          </p:cNvPr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1773199" y="4402281"/>
            <a:ext cx="122935" cy="2043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411;p36" title="[89,89,89,&quot;https://www.codecogs.com/eqnedit.php?latex=1#0&quot;]">
            <a:extLst>
              <a:ext uri="{FF2B5EF4-FFF2-40B4-BE49-F238E27FC236}">
                <a16:creationId xmlns:a16="http://schemas.microsoft.com/office/drawing/2014/main" id="{A5B9951F-325A-C336-082A-83642B07BF7E}"/>
              </a:ext>
            </a:extLst>
          </p:cNvPr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136991" y="3812616"/>
            <a:ext cx="100982" cy="204378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Tekstvak 20">
            <a:extLst>
              <a:ext uri="{FF2B5EF4-FFF2-40B4-BE49-F238E27FC236}">
                <a16:creationId xmlns:a16="http://schemas.microsoft.com/office/drawing/2014/main" id="{2CFDED00-270E-1CDF-F5A5-7AEE97CD6312}"/>
              </a:ext>
            </a:extLst>
          </p:cNvPr>
          <p:cNvSpPr txBox="1"/>
          <p:nvPr/>
        </p:nvSpPr>
        <p:spPr>
          <a:xfrm>
            <a:off x="3397504" y="2361184"/>
            <a:ext cx="12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FF0000"/>
                </a:solidFill>
                <a:latin typeface="LM Roman 10" panose="00000500000000000000" pitchFamily="50" charset="0"/>
              </a:rPr>
              <a:t>Bias = 1</a:t>
            </a:r>
          </a:p>
        </p:txBody>
      </p:sp>
      <p:sp>
        <p:nvSpPr>
          <p:cNvPr id="22" name="Tekstvak 21">
            <a:extLst>
              <a:ext uri="{FF2B5EF4-FFF2-40B4-BE49-F238E27FC236}">
                <a16:creationId xmlns:a16="http://schemas.microsoft.com/office/drawing/2014/main" id="{2D19D193-A408-A27A-33B0-80D8CAAAB283}"/>
              </a:ext>
            </a:extLst>
          </p:cNvPr>
          <p:cNvSpPr txBox="1"/>
          <p:nvPr/>
        </p:nvSpPr>
        <p:spPr>
          <a:xfrm>
            <a:off x="3379056" y="4019166"/>
            <a:ext cx="12029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2000" dirty="0">
                <a:solidFill>
                  <a:srgbClr val="FF0000"/>
                </a:solidFill>
                <a:latin typeface="LM Roman 10" panose="00000500000000000000" pitchFamily="50" charset="0"/>
              </a:rPr>
              <a:t>Bias = 2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kstvak 17">
                <a:extLst>
                  <a:ext uri="{FF2B5EF4-FFF2-40B4-BE49-F238E27FC236}">
                    <a16:creationId xmlns:a16="http://schemas.microsoft.com/office/drawing/2014/main" id="{C435B240-7EB8-7EB5-F797-070DD6816CF8}"/>
                  </a:ext>
                </a:extLst>
              </p:cNvPr>
              <p:cNvSpPr txBox="1"/>
              <p:nvPr/>
            </p:nvSpPr>
            <p:spPr>
              <a:xfrm>
                <a:off x="2992920" y="2889349"/>
                <a:ext cx="6096896" cy="640112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sz="2000" i="1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1/2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GB" sz="2000" i="1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nl-NL" sz="2400" dirty="0"/>
              </a:p>
            </p:txBody>
          </p:sp>
        </mc:Choice>
        <mc:Fallback xmlns="">
          <p:sp>
            <p:nvSpPr>
              <p:cNvPr id="18" name="Tekstvak 17">
                <a:extLst>
                  <a:ext uri="{FF2B5EF4-FFF2-40B4-BE49-F238E27FC236}">
                    <a16:creationId xmlns:a16="http://schemas.microsoft.com/office/drawing/2014/main" id="{C435B240-7EB8-7EB5-F797-070DD6816C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92920" y="2889349"/>
                <a:ext cx="6096896" cy="64011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1752762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Bias en </a:t>
            </a:r>
            <a:r>
              <a:rPr lang="nl" dirty="0"/>
              <a:t>activeringsfunctie</a:t>
            </a:r>
            <a:br>
              <a:rPr lang="nl" dirty="0"/>
            </a:br>
            <a:endParaRPr dirty="0"/>
          </a:p>
        </p:txBody>
      </p:sp>
      <p:sp>
        <p:nvSpPr>
          <p:cNvPr id="421" name="Google Shape;421;p37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Een functie die op een hele laag neuronen wordt toegepast.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Toepassen na berekenen met gewichten en biases.</a:t>
            </a:r>
            <a:endParaRPr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" dirty="0"/>
              <a:t>Wordt gebruikt om lineariteit uit het netwerk te halen.</a:t>
            </a: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 lang="nl" dirty="0"/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nl-NL" dirty="0">
                <a:solidFill>
                  <a:srgbClr val="FFC000"/>
                </a:solidFill>
              </a:rPr>
              <a:t>H</a:t>
            </a:r>
            <a:r>
              <a:rPr lang="nl" dirty="0">
                <a:solidFill>
                  <a:srgbClr val="FFC000"/>
                </a:solidFill>
              </a:rPr>
              <a:t>oe pas je een functie op een laag neuronen toe?</a:t>
            </a:r>
            <a:endParaRPr dirty="0">
              <a:solidFill>
                <a:srgbClr val="FFC000"/>
              </a:solidFill>
            </a:endParaRPr>
          </a:p>
        </p:txBody>
      </p:sp>
      <p:pic>
        <p:nvPicPr>
          <p:cNvPr id="426" name="Google Shape;426;p37" descr="logo-uva - groeidocument.n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9">
          <a:extLst>
            <a:ext uri="{FF2B5EF4-FFF2-40B4-BE49-F238E27FC236}">
              <a16:creationId xmlns:a16="http://schemas.microsoft.com/office/drawing/2014/main" id="{8A300685-A04C-5696-8E10-763BEC3B108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0" name="Google Shape;420;p37">
            <a:extLst>
              <a:ext uri="{FF2B5EF4-FFF2-40B4-BE49-F238E27FC236}">
                <a16:creationId xmlns:a16="http://schemas.microsoft.com/office/drawing/2014/main" id="{1A2EE527-07B0-9642-5A0A-C57FF4790DB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Bias en </a:t>
            </a:r>
            <a:r>
              <a:rPr lang="nl-NL" dirty="0"/>
              <a:t>activeringsfunctie</a:t>
            </a:r>
            <a:br>
              <a:rPr lang="nl-NL" dirty="0"/>
            </a:br>
            <a:endParaRPr lang="nl-NL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21" name="Google Shape;421;p37">
                <a:extLst>
                  <a:ext uri="{FF2B5EF4-FFF2-40B4-BE49-F238E27FC236}">
                    <a16:creationId xmlns:a16="http://schemas.microsoft.com/office/drawing/2014/main" id="{4326BCE4-9BFD-F2B9-D1CB-06405C7F62B0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6805380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 lnSpcReduction="10000"/>
              </a:bodyPr>
              <a:lstStyle/>
              <a:p>
                <a:pPr>
                  <a:buFont typeface="Wingdings 3" panose="05040102010807070707" pitchFamily="18" charset="2"/>
                  <a:buChar char="-"/>
                </a:pPr>
                <a:r>
                  <a:rPr lang="nl-NL" dirty="0">
                    <a:solidFill>
                      <a:srgbClr val="FFC000"/>
                    </a:solidFill>
                  </a:rPr>
                  <a:t>Hoe pas je een functie op een laag neuronen toe?</a:t>
                </a:r>
              </a:p>
              <a:p>
                <a:pPr marL="114300" indent="0">
                  <a:buNone/>
                </a:pPr>
                <a:endParaRPr lang="nl-NL" dirty="0">
                  <a:solidFill>
                    <a:srgbClr val="FFC000"/>
                  </a:solidFill>
                </a:endParaRPr>
              </a:p>
              <a:p>
                <a:pPr>
                  <a:buFont typeface="Wingdings 3" panose="05040102010807070707" pitchFamily="18" charset="2"/>
                  <a:buChar char="-"/>
                </a:pPr>
                <a:r>
                  <a:rPr lang="nl-NL" dirty="0"/>
                  <a:t>Neem de laag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nl-NL" dirty="0"/>
                  <a:t>. Hier kunnen we de functie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nl-NL" dirty="0"/>
                  <a:t> als volgt op toepassen:</a:t>
                </a:r>
              </a:p>
              <a:p>
                <a:pPr marL="114300" indent="0" algn="ctr">
                  <a:buNone/>
                </a:pPr>
                <a14:m>
                  <m:oMath xmlns:m="http://schemas.openxmlformats.org/officeDocument/2006/math">
                    <m:r>
                      <a:rPr lang="en-GB" sz="1600" b="0" i="1" smtClean="0">
                        <a:latin typeface="Cambria Math" panose="02040503050406030204" pitchFamily="18" charset="0"/>
                      </a:rPr>
                      <m:t>𝑓</m:t>
                    </m:r>
                    <m:d>
                      <m:dPr>
                        <m:ctrlPr>
                          <a:rPr lang="en-GB" sz="16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d>
                          <m:dPr>
                            <m:begChr m:val="["/>
                            <m:endChr m:val="]"/>
                            <m:ctrlPr>
                              <a:rPr lang="en-GB" sz="1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m>
                              <m:mPr>
                                <m:mcs>
                                  <m:mc>
                                    <m:mcPr>
                                      <m:count m:val="1"/>
                                      <m:mcJc m:val="center"/>
                                    </m:mcPr>
                                  </m:mc>
                                </m:mcs>
                                <m:ctrlPr>
                                  <a:rPr lang="en-GB" sz="1600" i="1">
                                    <a:latin typeface="Cambria Math" panose="02040503050406030204" pitchFamily="18" charset="0"/>
                                  </a:rPr>
                                </m:ctrlPr>
                              </m:mPr>
                              <m:mr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brk m:alnAt="7"/>
                                        </m:r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m:rPr>
                                          <m:brk m:alnAt="7"/>
                                        </m:r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</m:mr>
                              <m:mr>
                                <m:e>
                                  <m:sSub>
                                    <m:sSubPr>
                                      <m:ctrlP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𝑥</m:t>
                                      </m:r>
                                    </m:e>
                                    <m:sub>
                                      <m:r>
                                        <a:rPr lang="en-GB" sz="16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</m:mr>
                            </m:m>
                          </m:e>
                        </m:d>
                      </m:e>
                    </m:d>
                  </m:oMath>
                </a14:m>
                <a:r>
                  <a:rPr lang="nl-NL" sz="1600" dirty="0"/>
                  <a:t> 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nl-NL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nl-NL" sz="16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Sup>
                                <m:sSub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m:rPr>
                                      <m:brk m:alnAt="7"/>
                                    </m:r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endParaRPr lang="nl-NL" dirty="0"/>
              </a:p>
              <a:p>
                <a:pPr marL="114300" indent="0" algn="ctr">
                  <a:buNone/>
                </a:pPr>
                <a:endParaRPr lang="nl-NL" dirty="0"/>
              </a:p>
              <a:p>
                <a:pPr>
                  <a:buFont typeface="Wingdings 3" panose="05040102010807070707" pitchFamily="18" charset="2"/>
                  <a:buChar char="-"/>
                </a:pPr>
                <a:r>
                  <a:rPr lang="nl-NL" dirty="0"/>
                  <a:t>De activeringsfunctie passen we altijd toe nadat we de gewichten en </a:t>
                </a:r>
                <a:r>
                  <a:rPr lang="nl-NL" dirty="0" err="1"/>
                  <a:t>biases</a:t>
                </a:r>
                <a:r>
                  <a:rPr lang="nl-NL" dirty="0"/>
                  <a:t> hebben toegepast.</a:t>
                </a:r>
              </a:p>
              <a:p>
                <a:pPr>
                  <a:buFont typeface="Wingdings 3" panose="05040102010807070707" pitchFamily="18" charset="2"/>
                  <a:buChar char="-"/>
                </a:pPr>
                <a:r>
                  <a:rPr lang="nl-NL" dirty="0"/>
                  <a:t>Bijvoorbeeld:</a:t>
                </a:r>
              </a:p>
              <a:p>
                <a:pPr marL="114300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16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GB" sz="1600" b="0" i="0" smtClean="0">
                                        <a:latin typeface="Cambria Math" panose="02040503050406030204" pitchFamily="18" charset="0"/>
                                      </a:rPr>
                                      <m:t>o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sz="1600" b="0" i="0" smtClean="0">
                                        <a:latin typeface="Cambria Math" panose="02040503050406030204" pitchFamily="18" charset="0"/>
                                      </a:rPr>
                                      <m:t>ut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1600" b="0" i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</m:rPr>
                                      <a:rPr lang="en-GB" sz="1600" b="0" i="0" smtClean="0">
                                        <a:latin typeface="Cambria Math" panose="02040503050406030204" pitchFamily="18" charset="0"/>
                                      </a:rPr>
                                      <m:t>out</m:t>
                                    </m:r>
                                  </m:e>
                                  <m:sub>
                                    <m:r>
                                      <a:rPr lang="en-GB" sz="1600" b="0" i="0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𝑘</m:t>
                      </m:r>
                      <m:d>
                        <m:dPr>
                          <m:ctrlPr>
                            <a:rPr lang="en-GB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2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5</m:t>
                                    </m:r>
                                  </m:e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mr>
                              </m:m>
                            </m:e>
                          </m:d>
                          <m:d>
                            <m:dPr>
                              <m:begChr m:val="["/>
                              <m:endChr m:val="]"/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GB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  <m:brk m:alnAt="7"/>
                                          </m:rPr>
                                          <a:rPr lang="en-GB" sz="1600" b="0" i="0" smtClean="0">
                                            <a:latin typeface="Cambria Math" panose="02040503050406030204" pitchFamily="18" charset="0"/>
                                          </a:rPr>
                                          <m:t>i</m:t>
                                        </m:r>
                                        <m:r>
                                          <m:rPr>
                                            <m:sty m:val="p"/>
                                          </m:rPr>
                                          <a:rPr lang="en-GB" sz="1600" b="0" i="0" smtClean="0">
                                            <a:latin typeface="Cambria Math" panose="02040503050406030204" pitchFamily="18" charset="0"/>
                                          </a:rPr>
                                          <m:t>n</m:t>
                                        </m:r>
                                      </m:e>
                                      <m:sub>
                                        <m:r>
                                          <m:rPr>
                                            <m:brk m:alnAt="7"/>
                                          </m:rPr>
                                          <a:rPr lang="en-GB" sz="1600" b="0" i="0" smtClean="0">
                                            <a:latin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en-GB" sz="1600" b="0" i="1" smtClean="0">
                                            <a:latin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m:rPr>
                                            <m:sty m:val="p"/>
                                          </m:rPr>
                                          <a:rPr lang="en-GB" sz="1600" b="0" i="0" smtClean="0">
                                            <a:latin typeface="Cambria Math" panose="02040503050406030204" pitchFamily="18" charset="0"/>
                                          </a:rPr>
                                          <m:t>in</m:t>
                                        </m:r>
                                      </m:e>
                                      <m:sub>
                                        <m:r>
                                          <a:rPr lang="en-GB" sz="1600" b="0" i="0" smtClean="0">
                                            <a:latin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d>
                          <m:r>
                            <a:rPr lang="en-GB" sz="1600" b="0" i="1" smtClean="0">
                              <a:latin typeface="Cambria Math" panose="02040503050406030204" pitchFamily="18" charset="0"/>
                            </a:rPr>
                            <m:t>+ </m:t>
                          </m:r>
                          <m:d>
                            <m:dPr>
                              <m:begChr m:val="["/>
                              <m:endChr m:val="]"/>
                              <m:ctrlP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en-GB" sz="16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e>
                                </m:mr>
                                <m:mr>
                                  <m:e>
                                    <m:r>
                                      <a:rPr lang="en-GB" sz="1600" b="0" i="1" smtClean="0">
                                        <a:latin typeface="Cambria Math" panose="02040503050406030204" pitchFamily="18" charset="0"/>
                                      </a:rPr>
                                      <m:t>3</m:t>
                                    </m:r>
                                  </m:e>
                                </m:mr>
                              </m:m>
                            </m:e>
                          </m:d>
                        </m:e>
                      </m:d>
                      <m:r>
                        <a:rPr lang="en-GB" sz="1600" b="0" i="1" smtClean="0">
                          <a:latin typeface="Cambria Math" panose="02040503050406030204" pitchFamily="18" charset="0"/>
                        </a:rPr>
                        <m:t>,</m:t>
                      </m:r>
                    </m:oMath>
                  </m:oMathPara>
                </a14:m>
                <a:endParaRPr lang="en-GB" sz="1600" b="0" dirty="0"/>
              </a:p>
              <a:p>
                <a:pPr marL="114300" indent="0" algn="ctr">
                  <a:buNone/>
                </a:pPr>
                <a:endParaRPr lang="en-GB" sz="1600" b="0" dirty="0"/>
              </a:p>
              <a:p>
                <a:pPr marL="114300" indent="0">
                  <a:buNone/>
                </a:pPr>
                <a:r>
                  <a:rPr lang="nl-NL" dirty="0"/>
                  <a:t>	   met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x</m:t>
                        </m:r>
                      </m:e>
                      <m:sup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GB" b="0" i="0" smtClean="0">
                        <a:latin typeface="Cambria Math" panose="02040503050406030204" pitchFamily="18" charset="0"/>
                      </a:rPr>
                      <m:t>+3</m:t>
                    </m:r>
                  </m:oMath>
                </a14:m>
                <a:r>
                  <a:rPr lang="nl-NL" dirty="0"/>
                  <a:t>.</a:t>
                </a:r>
              </a:p>
            </p:txBody>
          </p:sp>
        </mc:Choice>
        <mc:Fallback xmlns="">
          <p:sp>
            <p:nvSpPr>
              <p:cNvPr id="421" name="Google Shape;421;p37">
                <a:extLst>
                  <a:ext uri="{FF2B5EF4-FFF2-40B4-BE49-F238E27FC236}">
                    <a16:creationId xmlns:a16="http://schemas.microsoft.com/office/drawing/2014/main" id="{4326BCE4-9BFD-F2B9-D1CB-06405C7F62B0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6805380" cy="3416400"/>
              </a:xfrm>
              <a:prstGeom prst="rect">
                <a:avLst/>
              </a:prstGeom>
              <a:blipFill>
                <a:blip r:embed="rId3"/>
                <a:stretch>
                  <a:fillRect t="-1250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26" name="Google Shape;426;p37" descr="logo-uva - groeidocument.nl">
            <a:extLst>
              <a:ext uri="{FF2B5EF4-FFF2-40B4-BE49-F238E27FC236}">
                <a16:creationId xmlns:a16="http://schemas.microsoft.com/office/drawing/2014/main" id="{13C8B261-36EB-45C7-0F99-9ACB7177693C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163316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>
          <a:extLst>
            <a:ext uri="{FF2B5EF4-FFF2-40B4-BE49-F238E27FC236}">
              <a16:creationId xmlns:a16="http://schemas.microsoft.com/office/drawing/2014/main" id="{52160471-3B28-5F30-3847-674F2FA2DB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>
            <a:extLst>
              <a:ext uri="{FF2B5EF4-FFF2-40B4-BE49-F238E27FC236}">
                <a16:creationId xmlns:a16="http://schemas.microsoft.com/office/drawing/2014/main" id="{DA5B9B50-D700-6A06-B6A7-73CC5B382AC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17098" y="2571750"/>
            <a:ext cx="6367800" cy="1013398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Matrices</a:t>
            </a:r>
            <a:endParaRPr dirty="0"/>
          </a:p>
        </p:txBody>
      </p:sp>
      <p:pic>
        <p:nvPicPr>
          <p:cNvPr id="62" name="Google Shape;62;p14" descr="logo-uva - groeidocument.nl">
            <a:extLst>
              <a:ext uri="{FF2B5EF4-FFF2-40B4-BE49-F238E27FC236}">
                <a16:creationId xmlns:a16="http://schemas.microsoft.com/office/drawing/2014/main" id="{BDEBA5AB-471D-6519-F7EA-76F83BDC2328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4CD9EDEF-D848-7F49-AF8E-F4CD7C47BF12}"/>
              </a:ext>
            </a:extLst>
          </p:cNvPr>
          <p:cNvSpPr txBox="1"/>
          <p:nvPr/>
        </p:nvSpPr>
        <p:spPr>
          <a:xfrm>
            <a:off x="509494" y="2414016"/>
            <a:ext cx="2438400" cy="3779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accent1"/>
                </a:solidFill>
              </a:rPr>
              <a:t>Herhaling:</a:t>
            </a:r>
          </a:p>
        </p:txBody>
      </p:sp>
    </p:spTree>
    <p:extLst>
      <p:ext uri="{BB962C8B-B14F-4D97-AF65-F5344CB8AC3E}">
        <p14:creationId xmlns:p14="http://schemas.microsoft.com/office/powerpoint/2010/main" val="325969089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Bias en activeringsfunctie - Voorbeeld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2" name="Google Shape;432;p38"/>
              <p:cNvSpPr txBox="1">
                <a:spLocks noGrp="1"/>
              </p:cNvSpPr>
              <p:nvPr>
                <p:ph type="body" idx="1"/>
              </p:nvPr>
            </p:nvSpPr>
            <p:spPr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GB" dirty="0"/>
                  <a:t>Bereken de output van het </a:t>
                </a:r>
                <a:r>
                  <a:rPr lang="en-GB" dirty="0" err="1"/>
                  <a:t>netwerk</a:t>
                </a:r>
                <a:endParaRPr lang="en-GB" dirty="0"/>
              </a:p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sty m:val="p"/>
                                        <m:brk m:alnAt="7"/>
                                      </m:rP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i</m:t>
                                    </m:r>
                                    <m:r>
                                      <m:rPr>
                                        <m:sty m:val="p"/>
                                      </m:rP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n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1800" b="0" i="0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𝑥</m:t>
                                    </m:r>
                                  </m:e>
                                  <m:sub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8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m:rPr>
                                        <m:brk m:alnAt="7"/>
                                      </m:r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b>
                                  <m:sSubPr>
                                    <m:ctrlP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𝑦</m:t>
                                    </m:r>
                                  </m:e>
                                  <m:sub>
                                    <m:r>
                                      <a:rPr lang="en-GB" sz="1800" b="0" i="1" smtClean="0">
                                        <a:latin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18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</m:m>
                        </m:e>
                      </m:d>
                      <m:d>
                        <m:dPr>
                          <m:begChr m:val="["/>
                          <m:endChr m:val="]"/>
                          <m:ctrlPr>
                            <a:rPr lang="en-GB" sz="18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GB" sz="1800" b="0" i="0" smtClean="0">
                                  <a:latin typeface="Cambria Math" panose="02040503050406030204" pitchFamily="18" charset="0"/>
                                </a:rPr>
                                <m:t>out</m:t>
                              </m:r>
                            </m:e>
                            <m:sub>
                              <m:r>
                                <a:rPr lang="en-GB" sz="1800" b="0" i="0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GB" dirty="0"/>
              </a:p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GB" dirty="0"/>
                  <a:t>met input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GB" b="0" i="0" smtClean="0">
                            <a:latin typeface="Cambria Math" panose="02040503050406030204" pitchFamily="18" charset="0"/>
                          </a:rPr>
                          <m:t>in</m:t>
                        </m:r>
                      </m:e>
                      <m:sub>
                        <m:r>
                          <a:rPr lang="en-GB" b="0" i="0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en-GB" b="0" i="0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r>
                  <a:rPr lang="en-GB" dirty="0"/>
                  <a:t>, </a:t>
                </a:r>
                <a:r>
                  <a:rPr lang="en-GB" dirty="0" err="1"/>
                  <a:t>als</a:t>
                </a:r>
                <a:r>
                  <a:rPr lang="en-GB" dirty="0"/>
                  <a:t>:</a:t>
                </a:r>
              </a:p>
              <a:p>
                <a:pPr marL="285750" indent="-285750">
                  <a:spcAft>
                    <a:spcPts val="1200"/>
                  </a:spcAft>
                  <a:buFont typeface="Wingdings 3" panose="05040102010807070707" pitchFamily="18" charset="2"/>
                  <a:buChar char="-"/>
                </a:pPr>
                <a:r>
                  <a:rPr lang="nl-NL" b="0" dirty="0"/>
                  <a:t>De eerste laag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brk m:alnAt="7"/>
                                    </m:r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nl-NL" b="0" dirty="0"/>
                  <a:t> een </a:t>
                </a:r>
                <a:r>
                  <a:rPr lang="en-GB" b="0" dirty="0"/>
                  <a:t>bias van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−2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nl-NL" dirty="0"/>
                  <a:t> en activeringsfunctie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𝑘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  <m:sup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nl-NL" dirty="0"/>
                  <a:t> heeft.</a:t>
                </a:r>
              </a:p>
              <a:p>
                <a:pPr marL="285750" indent="-285750">
                  <a:spcAft>
                    <a:spcPts val="1200"/>
                  </a:spcAft>
                  <a:buFont typeface="Wingdings 3" panose="05040102010807070707" pitchFamily="18" charset="2"/>
                  <a:buChar char="-"/>
                </a:pPr>
                <a:r>
                  <a:rPr lang="nl-NL" dirty="0"/>
                  <a:t>De tweede laag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GB" sz="14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14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m:rPr>
                                      <m:brk m:alnAt="7"/>
                                    </m:r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sz="1400" b="0" i="1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e>
                                <m:sub>
                                  <m:r>
                                    <a:rPr lang="en-GB" sz="14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nl-NL" dirty="0"/>
                  <a:t> een bias van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nl-NL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nl-NL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nl-NL" dirty="0"/>
                  <a:t> en activeringsfunctie </a:t>
                </a:r>
                <a14:m>
                  <m:oMath xmlns:m="http://schemas.openxmlformats.org/officeDocument/2006/math">
                    <m:r>
                      <a:rPr lang="en-GB" b="0" i="1" smtClean="0">
                        <a:latin typeface="Cambria Math" panose="02040503050406030204" pitchFamily="18" charset="0"/>
                      </a:rPr>
                      <m:t>h</m:t>
                    </m:r>
                    <m:d>
                      <m:dPr>
                        <m:ctrlPr>
                          <a:rPr lang="en-GB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e>
                    </m:d>
                    <m:r>
                      <a:rPr lang="en-GB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𝑥</m:t>
                    </m:r>
                  </m:oMath>
                </a14:m>
                <a:r>
                  <a:rPr lang="nl-NL" dirty="0"/>
                  <a:t> heeft.</a:t>
                </a:r>
              </a:p>
              <a:p>
                <a:pPr marL="285750" indent="-285750">
                  <a:spcAft>
                    <a:spcPts val="1200"/>
                  </a:spcAft>
                  <a:buFont typeface="Wingdings 3" panose="05040102010807070707" pitchFamily="18" charset="2"/>
                  <a:buChar char="-"/>
                </a:pPr>
                <a:endParaRPr lang="nl-NL" dirty="0"/>
              </a:p>
              <a:p>
                <a:pPr marL="285750" indent="-285750">
                  <a:spcAft>
                    <a:spcPts val="1200"/>
                  </a:spcAft>
                  <a:buFont typeface="Wingdings 3" panose="05040102010807070707" pitchFamily="18" charset="2"/>
                  <a:buChar char="-"/>
                </a:pPr>
                <a:endParaRPr lang="nl-NL" dirty="0"/>
              </a:p>
            </p:txBody>
          </p:sp>
        </mc:Choice>
        <mc:Fallback xmlns="">
          <p:sp>
            <p:nvSpPr>
              <p:cNvPr id="432" name="Google Shape;432;p38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prstGeom prst="rect">
                <a:avLst/>
              </a:prstGeom>
              <a:blipFill>
                <a:blip r:embed="rId3"/>
                <a:stretch>
                  <a:fillRect l="-501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34" name="Google Shape;434;p38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Opgaves – Syllabus 7.3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nl" dirty="0"/>
              <a:t>Matrixoperaties - vermenigvuldiging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6" name="Google Shape;236;p34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7720316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r>
                  <a:rPr lang="nl-NL" dirty="0"/>
                  <a:t>We beginnen door de </a:t>
                </a:r>
                <a:r>
                  <a:rPr lang="nl-NL" i="1" dirty="0"/>
                  <a:t>eerste</a:t>
                </a:r>
                <a:r>
                  <a:rPr lang="nl-NL" dirty="0"/>
                  <a:t> </a:t>
                </a:r>
                <a:r>
                  <a:rPr lang="nl-NL" i="1" dirty="0"/>
                  <a:t>rij</a:t>
                </a:r>
                <a:r>
                  <a:rPr lang="nl-NL" dirty="0"/>
                  <a:t> van matrix 1 met de </a:t>
                </a:r>
                <a:r>
                  <a:rPr lang="nl-NL" i="1" dirty="0"/>
                  <a:t>eerste</a:t>
                </a:r>
                <a:r>
                  <a:rPr lang="nl-NL" dirty="0"/>
                  <a:t> </a:t>
                </a:r>
                <a:r>
                  <a:rPr lang="nl-NL" i="1" dirty="0"/>
                  <a:t>kolom</a:t>
                </a:r>
                <a:r>
                  <a:rPr lang="nl-NL" dirty="0"/>
                  <a:t> van matrix 2 als volgt te vermenigvuldigen:</a:t>
                </a:r>
              </a:p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endParaRPr lang="nl-NL" dirty="0"/>
              </a:p>
              <a:p>
                <a:pPr marL="11430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</m:m>
                        </m:e>
                      </m:d>
                      <m:r>
                        <a:rPr lang="nl-NL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i="1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2000" i="1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2000" i="1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i="1" smtClean="0">
                                    <a:solidFill>
                                      <a:schemeClr val="accent2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/>
                            </m:mr>
                            <m:mr>
                              <m:e/>
                              <m:e/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/>
                            </m:mr>
                            <m:mr>
                              <m:e/>
                              <m:e/>
                            </m:mr>
                          </m:m>
                        </m:e>
                      </m:d>
                    </m:oMath>
                  </m:oMathPara>
                </a14:m>
                <a:endParaRPr lang="nl-NL" sz="2000" dirty="0"/>
              </a:p>
            </p:txBody>
          </p:sp>
        </mc:Choice>
        <mc:Fallback xmlns="">
          <p:sp>
            <p:nvSpPr>
              <p:cNvPr id="236" name="Google Shape;236;p34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7720316" cy="3416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Google Shape;62;p14" descr="logo-uva - groeidocument.nl">
            <a:extLst>
              <a:ext uri="{FF2B5EF4-FFF2-40B4-BE49-F238E27FC236}">
                <a16:creationId xmlns:a16="http://schemas.microsoft.com/office/drawing/2014/main" id="{B21CB09C-934C-FF31-B502-2BC66C248274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>
          <a:extLst>
            <a:ext uri="{FF2B5EF4-FFF2-40B4-BE49-F238E27FC236}">
              <a16:creationId xmlns:a16="http://schemas.microsoft.com/office/drawing/2014/main" id="{39B00F04-ABD9-5F5E-91FF-C3496F08AC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4">
            <a:extLst>
              <a:ext uri="{FF2B5EF4-FFF2-40B4-BE49-F238E27FC236}">
                <a16:creationId xmlns:a16="http://schemas.microsoft.com/office/drawing/2014/main" id="{6E6AD125-C1B0-27AC-14D5-B687587119B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nl"/>
              <a:t>Matrixoperaties - vermenigvuldiging</a:t>
            </a: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6" name="Google Shape;236;p34">
                <a:extLst>
                  <a:ext uri="{FF2B5EF4-FFF2-40B4-BE49-F238E27FC236}">
                    <a16:creationId xmlns:a16="http://schemas.microsoft.com/office/drawing/2014/main" id="{708F4DD3-BDE9-57E4-0264-7487955969C4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7120850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r>
                  <a:rPr lang="nl-NL" dirty="0"/>
                  <a:t>Daarna vermenigvuldigen we de </a:t>
                </a:r>
                <a:r>
                  <a:rPr lang="nl-NL" i="1" dirty="0"/>
                  <a:t>tweede</a:t>
                </a:r>
                <a:r>
                  <a:rPr lang="nl-NL" dirty="0"/>
                  <a:t> </a:t>
                </a:r>
                <a:r>
                  <a:rPr lang="nl-NL" i="1" dirty="0"/>
                  <a:t>rij</a:t>
                </a:r>
                <a:r>
                  <a:rPr lang="nl-NL" dirty="0"/>
                  <a:t> van matrix 1 met de </a:t>
                </a:r>
                <a:r>
                  <a:rPr lang="nl-NL" i="1" dirty="0"/>
                  <a:t>eerste</a:t>
                </a:r>
                <a:r>
                  <a:rPr lang="nl-NL" dirty="0"/>
                  <a:t> </a:t>
                </a:r>
                <a:r>
                  <a:rPr lang="nl-NL" i="1" dirty="0"/>
                  <a:t>kolom</a:t>
                </a:r>
                <a:r>
                  <a:rPr lang="nl-NL" dirty="0"/>
                  <a:t> van matrix 2:</a:t>
                </a:r>
              </a:p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endParaRPr lang="nl-NL" dirty="0"/>
              </a:p>
              <a:p>
                <a:pPr marL="11430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</m:m>
                        </m:e>
                      </m:d>
                      <m:r>
                        <a:rPr lang="nl-NL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/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200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/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/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32</m:t>
                                </m:r>
                              </m:e>
                              <m:e/>
                            </m:mr>
                          </m:m>
                        </m:e>
                      </m:d>
                    </m:oMath>
                  </m:oMathPara>
                </a14:m>
                <a:endParaRPr lang="nl-NL" sz="2000" dirty="0"/>
              </a:p>
            </p:txBody>
          </p:sp>
        </mc:Choice>
        <mc:Fallback xmlns="">
          <p:sp>
            <p:nvSpPr>
              <p:cNvPr id="236" name="Google Shape;236;p34">
                <a:extLst>
                  <a:ext uri="{FF2B5EF4-FFF2-40B4-BE49-F238E27FC236}">
                    <a16:creationId xmlns:a16="http://schemas.microsoft.com/office/drawing/2014/main" id="{708F4DD3-BDE9-57E4-0264-7487955969C4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7120850" cy="3416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Google Shape;62;p14" descr="logo-uva - groeidocument.nl">
            <a:extLst>
              <a:ext uri="{FF2B5EF4-FFF2-40B4-BE49-F238E27FC236}">
                <a16:creationId xmlns:a16="http://schemas.microsoft.com/office/drawing/2014/main" id="{E7C63C04-3430-60D9-CE70-892724F58F57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34951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>
          <a:extLst>
            <a:ext uri="{FF2B5EF4-FFF2-40B4-BE49-F238E27FC236}">
              <a16:creationId xmlns:a16="http://schemas.microsoft.com/office/drawing/2014/main" id="{C0648633-4412-BDB6-E0A7-62B16FF4CF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4">
            <a:extLst>
              <a:ext uri="{FF2B5EF4-FFF2-40B4-BE49-F238E27FC236}">
                <a16:creationId xmlns:a16="http://schemas.microsoft.com/office/drawing/2014/main" id="{62DFA558-1B83-9AB0-7555-8619E5BB4F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nl"/>
              <a:t>Matrixoperaties - vermenigvuldiging</a:t>
            </a: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6" name="Google Shape;236;p34">
                <a:extLst>
                  <a:ext uri="{FF2B5EF4-FFF2-40B4-BE49-F238E27FC236}">
                    <a16:creationId xmlns:a16="http://schemas.microsoft.com/office/drawing/2014/main" id="{68CC3B83-C131-78AB-0D8A-8C7ED9147C3B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1" y="1152475"/>
                <a:ext cx="7191894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r>
                  <a:rPr lang="nl-NL" dirty="0"/>
                  <a:t>Daarna vermenigvuldigen we de </a:t>
                </a:r>
                <a:r>
                  <a:rPr lang="nl-NL" i="1" dirty="0"/>
                  <a:t>eerste</a:t>
                </a:r>
                <a:r>
                  <a:rPr lang="nl-NL" dirty="0"/>
                  <a:t> </a:t>
                </a:r>
                <a:r>
                  <a:rPr lang="nl-NL" i="1" dirty="0"/>
                  <a:t>rij</a:t>
                </a:r>
                <a:r>
                  <a:rPr lang="nl-NL" dirty="0"/>
                  <a:t> van matrix 1 met de </a:t>
                </a:r>
                <a:r>
                  <a:rPr lang="nl-NL" i="1" dirty="0"/>
                  <a:t>tweede</a:t>
                </a:r>
                <a:r>
                  <a:rPr lang="nl-NL" dirty="0"/>
                  <a:t> </a:t>
                </a:r>
                <a:r>
                  <a:rPr lang="nl-NL" i="1" dirty="0"/>
                  <a:t>kolom</a:t>
                </a:r>
                <a:r>
                  <a:rPr lang="nl-NL" dirty="0"/>
                  <a:t> van </a:t>
                </a:r>
              </a:p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r>
                  <a:rPr lang="nl-NL" dirty="0"/>
                  <a:t>matrix 2:</a:t>
                </a:r>
              </a:p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endParaRPr lang="nl-NL" dirty="0"/>
              </a:p>
              <a:p>
                <a:pPr marL="114300" lv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</m:m>
                        </m:e>
                      </m:d>
                      <m:r>
                        <a:rPr lang="nl-NL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32</m:t>
                                </m:r>
                              </m:e>
                              <m:e/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39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32</m:t>
                                </m:r>
                              </m:e>
                              <m:e/>
                            </m:mr>
                          </m:m>
                        </m:e>
                      </m:d>
                    </m:oMath>
                  </m:oMathPara>
                </a14:m>
                <a:endParaRPr lang="nl-NL" sz="2000" dirty="0"/>
              </a:p>
            </p:txBody>
          </p:sp>
        </mc:Choice>
        <mc:Fallback xmlns="">
          <p:sp>
            <p:nvSpPr>
              <p:cNvPr id="236" name="Google Shape;236;p34">
                <a:extLst>
                  <a:ext uri="{FF2B5EF4-FFF2-40B4-BE49-F238E27FC236}">
                    <a16:creationId xmlns:a16="http://schemas.microsoft.com/office/drawing/2014/main" id="{68CC3B83-C131-78AB-0D8A-8C7ED9147C3B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1" y="1152475"/>
                <a:ext cx="7191894" cy="3416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Google Shape;62;p14" descr="logo-uva - groeidocument.nl">
            <a:extLst>
              <a:ext uri="{FF2B5EF4-FFF2-40B4-BE49-F238E27FC236}">
                <a16:creationId xmlns:a16="http://schemas.microsoft.com/office/drawing/2014/main" id="{E87813B3-A3AA-606D-553B-E5F8B82E3215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1136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>
          <a:extLst>
            <a:ext uri="{FF2B5EF4-FFF2-40B4-BE49-F238E27FC236}">
              <a16:creationId xmlns:a16="http://schemas.microsoft.com/office/drawing/2014/main" id="{A1B77F76-B3EA-DD00-8860-F87D1D294D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4">
            <a:extLst>
              <a:ext uri="{FF2B5EF4-FFF2-40B4-BE49-F238E27FC236}">
                <a16:creationId xmlns:a16="http://schemas.microsoft.com/office/drawing/2014/main" id="{9C3A3CCE-BE63-C267-CFFB-7996703C9A2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nl"/>
              <a:t>Matrixoperaties - vermenigvuldiging</a:t>
            </a: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6" name="Google Shape;236;p34">
                <a:extLst>
                  <a:ext uri="{FF2B5EF4-FFF2-40B4-BE49-F238E27FC236}">
                    <a16:creationId xmlns:a16="http://schemas.microsoft.com/office/drawing/2014/main" id="{E8FD26BF-A4FD-336B-F5DB-50FC1E55E396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7720316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r>
                  <a:rPr lang="nl-NL" dirty="0"/>
                  <a:t>Als laatste vermenigvuldigen we de </a:t>
                </a:r>
                <a:r>
                  <a:rPr lang="nl-NL" i="1" dirty="0"/>
                  <a:t>tweede</a:t>
                </a:r>
                <a:r>
                  <a:rPr lang="nl-NL" dirty="0"/>
                  <a:t> </a:t>
                </a:r>
                <a:r>
                  <a:rPr lang="nl-NL" i="1" dirty="0"/>
                  <a:t>rij</a:t>
                </a:r>
                <a:r>
                  <a:rPr lang="nl-NL" dirty="0"/>
                  <a:t> van matrix 1 met de </a:t>
                </a:r>
                <a:r>
                  <a:rPr lang="nl-NL" i="1" dirty="0"/>
                  <a:t>tweede</a:t>
                </a:r>
                <a:r>
                  <a:rPr lang="nl-NL" dirty="0"/>
                  <a:t> </a:t>
                </a:r>
                <a:r>
                  <a:rPr lang="nl-NL" i="1" dirty="0"/>
                  <a:t>kolom</a:t>
                </a:r>
                <a:r>
                  <a:rPr lang="nl-NL" dirty="0"/>
                  <a:t> van </a:t>
                </a:r>
              </a:p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r>
                  <a:rPr lang="nl-NL" dirty="0"/>
                  <a:t>matrix 2:</a:t>
                </a:r>
              </a:p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endParaRPr lang="nl-NL" dirty="0"/>
              </a:p>
              <a:p>
                <a:pPr marL="11430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</m:m>
                        </m:e>
                      </m:d>
                      <m:r>
                        <a:rPr lang="nl-NL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9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32</m:t>
                                </m:r>
                              </m:e>
                              <m:e>
                                <m:r>
                                  <a:rPr lang="en-GB" sz="200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39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nl-NL" sz="2000" dirty="0"/>
              </a:p>
            </p:txBody>
          </p:sp>
        </mc:Choice>
        <mc:Fallback xmlns="">
          <p:sp>
            <p:nvSpPr>
              <p:cNvPr id="236" name="Google Shape;236;p34">
                <a:extLst>
                  <a:ext uri="{FF2B5EF4-FFF2-40B4-BE49-F238E27FC236}">
                    <a16:creationId xmlns:a16="http://schemas.microsoft.com/office/drawing/2014/main" id="{E8FD26BF-A4FD-336B-F5DB-50FC1E55E396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7720316" cy="3416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" name="Google Shape;62;p14" descr="logo-uva - groeidocument.nl">
            <a:extLst>
              <a:ext uri="{FF2B5EF4-FFF2-40B4-BE49-F238E27FC236}">
                <a16:creationId xmlns:a16="http://schemas.microsoft.com/office/drawing/2014/main" id="{17A50D5F-751B-0BEF-E037-7A5BE02E7D61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82601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>
            <a:spLocks noGrp="1"/>
          </p:cNvSpPr>
          <p:nvPr>
            <p:ph type="title"/>
          </p:nvPr>
        </p:nvSpPr>
        <p:spPr>
          <a:xfrm>
            <a:off x="356138" y="1010982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Neurale netwerken</a:t>
            </a:r>
            <a:endParaRPr dirty="0"/>
          </a:p>
        </p:txBody>
      </p:sp>
      <p:pic>
        <p:nvPicPr>
          <p:cNvPr id="62" name="Google Shape;62;p14" descr="logo-uva - groeidocument.n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6B6711EF-A7AF-94BF-B93B-0E0F7DEA1A8A}"/>
              </a:ext>
            </a:extLst>
          </p:cNvPr>
          <p:cNvSpPr txBox="1"/>
          <p:nvPr/>
        </p:nvSpPr>
        <p:spPr>
          <a:xfrm>
            <a:off x="528320" y="2438400"/>
            <a:ext cx="14508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>
                <a:solidFill>
                  <a:schemeClr val="accent1"/>
                </a:solidFill>
              </a:rPr>
              <a:t>Vandaag: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4">
          <a:extLst>
            <a:ext uri="{FF2B5EF4-FFF2-40B4-BE49-F238E27FC236}">
              <a16:creationId xmlns:a16="http://schemas.microsoft.com/office/drawing/2014/main" id="{5675E1EE-FD65-E469-6A2E-42B4ABC05A8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>
            <a:extLst>
              <a:ext uri="{FF2B5EF4-FFF2-40B4-BE49-F238E27FC236}">
                <a16:creationId xmlns:a16="http://schemas.microsoft.com/office/drawing/2014/main" id="{3C6DD2BC-FF75-44A3-92B1-3E88AE02F0F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Wat is een neuraal netwerk?</a:t>
            </a:r>
            <a:endParaRPr dirty="0"/>
          </a:p>
        </p:txBody>
      </p:sp>
      <p:sp>
        <p:nvSpPr>
          <p:cNvPr id="76" name="Google Shape;76;p16">
            <a:extLst>
              <a:ext uri="{FF2B5EF4-FFF2-40B4-BE49-F238E27FC236}">
                <a16:creationId xmlns:a16="http://schemas.microsoft.com/office/drawing/2014/main" id="{19D2DE37-4C03-E296-C206-8AF74E9ED60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>
              <a:buFont typeface="Wingdings 3" panose="05040102010807070707" pitchFamily="18" charset="2"/>
              <a:buChar char=""/>
            </a:pPr>
            <a:r>
              <a:rPr lang="nl-NL" dirty="0"/>
              <a:t>Een computermodel geïnspireerd door de structuur van de hersenen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r>
              <a:rPr lang="nl-NL" dirty="0"/>
              <a:t>‘Slimmer’ dan normale computeralgoritmes:</a:t>
            </a:r>
            <a:endParaRPr lang="nl-NL" sz="1400" dirty="0"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-"/>
            </a:pPr>
            <a:r>
              <a:rPr lang="nl-NL" dirty="0"/>
              <a:t>Kan complexe taken uitvoeren</a:t>
            </a:r>
          </a:p>
          <a:p>
            <a:pPr lvl="1" indent="-342900">
              <a:buSzPts val="1800"/>
              <a:buChar char="-"/>
            </a:pPr>
            <a:endParaRPr lang="nl-NL" dirty="0"/>
          </a:p>
          <a:p>
            <a:pPr marL="114300" indent="0">
              <a:buNone/>
            </a:pPr>
            <a:endParaRPr lang="nl-NL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endParaRPr lang="nl-NL" dirty="0"/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SzPts val="1800"/>
              <a:buChar char="-"/>
            </a:pPr>
            <a:endParaRPr lang="nl-NL" dirty="0"/>
          </a:p>
        </p:txBody>
      </p:sp>
      <p:pic>
        <p:nvPicPr>
          <p:cNvPr id="78" name="Google Shape;78;p16" descr="logo-uva - groeidocument.nl">
            <a:extLst>
              <a:ext uri="{FF2B5EF4-FFF2-40B4-BE49-F238E27FC236}">
                <a16:creationId xmlns:a16="http://schemas.microsoft.com/office/drawing/2014/main" id="{48EFB358-A4DC-3378-470C-D7B51A036ED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55985275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5FCBEF"/>
      </a:accent1>
      <a:accent2>
        <a:srgbClr val="2E83C3"/>
      </a:accent2>
      <a:accent3>
        <a:srgbClr val="42D0A2"/>
      </a:accent3>
      <a:accent4>
        <a:srgbClr val="2E946B"/>
      </a:accent4>
      <a:accent5>
        <a:srgbClr val="42B051"/>
      </a:accent5>
      <a:accent6>
        <a:srgbClr val="96D141"/>
      </a:accent6>
      <a:hlink>
        <a:srgbClr val="3FCDE7"/>
      </a:hlink>
      <a:folHlink>
        <a:srgbClr val="A9D3E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0B5AB586-D108-4FC1-8368-649FE654B894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2706</TotalTime>
  <Words>949</Words>
  <Application>Microsoft Office PowerPoint</Application>
  <PresentationFormat>Diavoorstelling (16:9)</PresentationFormat>
  <Paragraphs>162</Paragraphs>
  <Slides>31</Slides>
  <Notes>30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31</vt:i4>
      </vt:variant>
    </vt:vector>
  </HeadingPairs>
  <TitlesOfParts>
    <vt:vector size="38" baseType="lpstr">
      <vt:lpstr>Arial</vt:lpstr>
      <vt:lpstr>Cambria Math</vt:lpstr>
      <vt:lpstr>LM Roman 10</vt:lpstr>
      <vt:lpstr>LM Roman Caps 10</vt:lpstr>
      <vt:lpstr>Trebuchet MS</vt:lpstr>
      <vt:lpstr>Wingdings 3</vt:lpstr>
      <vt:lpstr>Facet</vt:lpstr>
      <vt:lpstr>De wiskunde achter AI - Neurale netwerken</vt:lpstr>
      <vt:lpstr>Wat gaan we vandaag doen?</vt:lpstr>
      <vt:lpstr>Matrices</vt:lpstr>
      <vt:lpstr>Matrixoperaties - vermenigvuldiging</vt:lpstr>
      <vt:lpstr>Matrixoperaties - vermenigvuldiging</vt:lpstr>
      <vt:lpstr>Matrixoperaties - vermenigvuldiging</vt:lpstr>
      <vt:lpstr>Matrixoperaties - vermenigvuldiging</vt:lpstr>
      <vt:lpstr>Neurale netwerken</vt:lpstr>
      <vt:lpstr>Wat is een neuraal netwerk?</vt:lpstr>
      <vt:lpstr>Wat is een neuraal netwerk?</vt:lpstr>
      <vt:lpstr>Wat is een neuraal netwerk?</vt:lpstr>
      <vt:lpstr>Inputlaag</vt:lpstr>
      <vt:lpstr>Outputlaag</vt:lpstr>
      <vt:lpstr>Neuraal netwerk - Voorbeeld</vt:lpstr>
      <vt:lpstr>Verborgen laag</vt:lpstr>
      <vt:lpstr>Verborgen laag: van invoer naar uitvoer</vt:lpstr>
      <vt:lpstr>Gewichten</vt:lpstr>
      <vt:lpstr>Gewichten - Voorbeeld</vt:lpstr>
      <vt:lpstr>Gewichten - Voorbeeld</vt:lpstr>
      <vt:lpstr>Gewichten - Voorbeeld</vt:lpstr>
      <vt:lpstr>Gewichten - Oefenopgave</vt:lpstr>
      <vt:lpstr>Gewichten - Antwoord:</vt:lpstr>
      <vt:lpstr>Nieuwe notatie - Voorbeeld</vt:lpstr>
      <vt:lpstr>Nieuwe notatie - Vraag</vt:lpstr>
      <vt:lpstr>Pauze</vt:lpstr>
      <vt:lpstr>Bias en activeringsfunctie</vt:lpstr>
      <vt:lpstr>Bias en activeringsfunctie</vt:lpstr>
      <vt:lpstr>Bias en activeringsfunctie </vt:lpstr>
      <vt:lpstr>Bias en activeringsfunctie </vt:lpstr>
      <vt:lpstr>Bias en activeringsfunctie - Voorbeeld</vt:lpstr>
      <vt:lpstr>Opgaves – Syllabus 7.3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Bouke Hoekstra</cp:lastModifiedBy>
  <cp:revision>14</cp:revision>
  <dcterms:modified xsi:type="dcterms:W3CDTF">2025-01-29T04:43:03Z</dcterms:modified>
</cp:coreProperties>
</file>