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18"/>
  </p:notesMasterIdLst>
  <p:sldIdLst>
    <p:sldId id="293" r:id="rId2"/>
    <p:sldId id="314" r:id="rId3"/>
    <p:sldId id="304" r:id="rId4"/>
    <p:sldId id="296" r:id="rId5"/>
    <p:sldId id="298" r:id="rId6"/>
    <p:sldId id="268" r:id="rId7"/>
    <p:sldId id="305" r:id="rId8"/>
    <p:sldId id="306" r:id="rId9"/>
    <p:sldId id="273" r:id="rId10"/>
    <p:sldId id="282" r:id="rId11"/>
    <p:sldId id="308" r:id="rId12"/>
    <p:sldId id="309" r:id="rId13"/>
    <p:sldId id="310" r:id="rId14"/>
    <p:sldId id="311" r:id="rId15"/>
    <p:sldId id="312" r:id="rId16"/>
    <p:sldId id="313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99" autoAdjust="0"/>
    <p:restoredTop sz="91849" autoAdjust="0"/>
  </p:normalViewPr>
  <p:slideViewPr>
    <p:cSldViewPr snapToGrid="0">
      <p:cViewPr varScale="1">
        <p:scale>
          <a:sx n="69" d="100"/>
          <a:sy n="69" d="100"/>
        </p:scale>
        <p:origin x="326" y="2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6C4D0A-E8DE-404D-A85E-83261CD3528C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72E4026-3A41-46E4-BF86-907DE8C3C799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81882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1" name="Google Shape;381;g270ed273010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2" name="Google Shape;382;g270ed273010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9A65D481-D843-D046-BAE0-0902A6D016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>
            <a:extLst>
              <a:ext uri="{FF2B5EF4-FFF2-40B4-BE49-F238E27FC236}">
                <a16:creationId xmlns:a16="http://schemas.microsoft.com/office/drawing/2014/main" id="{2EE46FF5-BD57-DDCE-DA12-15EC0F02D25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>
            <a:extLst>
              <a:ext uri="{FF2B5EF4-FFF2-40B4-BE49-F238E27FC236}">
                <a16:creationId xmlns:a16="http://schemas.microsoft.com/office/drawing/2014/main" id="{2CD0D04B-219E-2784-3E1A-13EC6F04E94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151294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BEBFED2F-510B-0830-B608-450E83E83B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>
            <a:extLst>
              <a:ext uri="{FF2B5EF4-FFF2-40B4-BE49-F238E27FC236}">
                <a16:creationId xmlns:a16="http://schemas.microsoft.com/office/drawing/2014/main" id="{F41B9148-1E56-A564-77DC-60F095BDDED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>
            <a:extLst>
              <a:ext uri="{FF2B5EF4-FFF2-40B4-BE49-F238E27FC236}">
                <a16:creationId xmlns:a16="http://schemas.microsoft.com/office/drawing/2014/main" id="{EB0B57B2-AC83-B598-DAFF-47470D0225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628649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7908CE18-891A-2061-CB01-EC5B847FE9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>
            <a:extLst>
              <a:ext uri="{FF2B5EF4-FFF2-40B4-BE49-F238E27FC236}">
                <a16:creationId xmlns:a16="http://schemas.microsoft.com/office/drawing/2014/main" id="{AD44A189-7D49-0822-27F7-D87DE114E8D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>
            <a:extLst>
              <a:ext uri="{FF2B5EF4-FFF2-40B4-BE49-F238E27FC236}">
                <a16:creationId xmlns:a16="http://schemas.microsoft.com/office/drawing/2014/main" id="{06331D4E-F47B-241C-C348-3FA04395979F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613971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8004B276-0228-48F1-F45F-D81B41FF4E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>
            <a:extLst>
              <a:ext uri="{FF2B5EF4-FFF2-40B4-BE49-F238E27FC236}">
                <a16:creationId xmlns:a16="http://schemas.microsoft.com/office/drawing/2014/main" id="{404F76D7-CB0F-ACE9-BCED-42B13FC72C0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>
            <a:extLst>
              <a:ext uri="{FF2B5EF4-FFF2-40B4-BE49-F238E27FC236}">
                <a16:creationId xmlns:a16="http://schemas.microsoft.com/office/drawing/2014/main" id="{AA958F8B-ED59-146C-43CA-CA253B5C863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9754801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>
          <a:extLst>
            <a:ext uri="{FF2B5EF4-FFF2-40B4-BE49-F238E27FC236}">
              <a16:creationId xmlns:a16="http://schemas.microsoft.com/office/drawing/2014/main" id="{E5430371-311B-2527-041C-483B6807187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>
            <a:extLst>
              <a:ext uri="{FF2B5EF4-FFF2-40B4-BE49-F238E27FC236}">
                <a16:creationId xmlns:a16="http://schemas.microsoft.com/office/drawing/2014/main" id="{D60DC9F6-7B62-2510-F214-202CDECD9A5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>
            <a:extLst>
              <a:ext uri="{FF2B5EF4-FFF2-40B4-BE49-F238E27FC236}">
                <a16:creationId xmlns:a16="http://schemas.microsoft.com/office/drawing/2014/main" id="{A027E192-DBC2-EE51-F723-8B1DED3414B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788653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755EBE3F-8003-2C9F-F6C6-B61BB7DBF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36CE3CFA-5AE8-3A3C-FDD4-C1B4238EF9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6BA81A75-C80E-19DC-AD35-00D36E8E55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2147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" name="Google Shape;404;g270ed273010_0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5" name="Google Shape;405;g270ed273010_0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g270ed27301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1" name="Google Shape;421;g270ed27301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dc25a4c3d9_0_6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dc25a4c3d9_0_6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2">
          <a:extLst>
            <a:ext uri="{FF2B5EF4-FFF2-40B4-BE49-F238E27FC236}">
              <a16:creationId xmlns:a16="http://schemas.microsoft.com/office/drawing/2014/main" id="{3AC76C08-9C51-7AA4-2384-1F04AC9C9A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dc25a4c3d9_0_66:notes">
            <a:extLst>
              <a:ext uri="{FF2B5EF4-FFF2-40B4-BE49-F238E27FC236}">
                <a16:creationId xmlns:a16="http://schemas.microsoft.com/office/drawing/2014/main" id="{900F2CE3-37AC-C40D-CF51-A5644C23B03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dc25a4c3d9_0_66:notes">
            <a:extLst>
              <a:ext uri="{FF2B5EF4-FFF2-40B4-BE49-F238E27FC236}">
                <a16:creationId xmlns:a16="http://schemas.microsoft.com/office/drawing/2014/main" id="{B3E032B7-E97D-DE16-ADB6-2A5C69A62B2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914077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8">
          <a:extLst>
            <a:ext uri="{FF2B5EF4-FFF2-40B4-BE49-F238E27FC236}">
              <a16:creationId xmlns:a16="http://schemas.microsoft.com/office/drawing/2014/main" id="{A84CCD22-D4D3-27FD-C353-D485C8FD98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g2dc42e13f5a_0_44:notes">
            <a:extLst>
              <a:ext uri="{FF2B5EF4-FFF2-40B4-BE49-F238E27FC236}">
                <a16:creationId xmlns:a16="http://schemas.microsoft.com/office/drawing/2014/main" id="{8CB57F48-F943-9BE0-F498-A0CA7F5D7E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0" name="Google Shape;180;g2dc42e13f5a_0_44:notes">
            <a:extLst>
              <a:ext uri="{FF2B5EF4-FFF2-40B4-BE49-F238E27FC236}">
                <a16:creationId xmlns:a16="http://schemas.microsoft.com/office/drawing/2014/main" id="{C6548E2A-2B78-1AE3-E7BF-EDE7C4F7236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1320129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48500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97178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808534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58792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07389286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968986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7723462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189680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653667" y="600200"/>
            <a:ext cx="8490400" cy="5454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64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5098062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415600" y="1536633"/>
            <a:ext cx="11360800" cy="455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609585" lvl="0" indent="-457189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1219170" lvl="1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828754" lvl="2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2438339" lvl="3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3047924" lvl="4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3657509" lvl="5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4267093" lvl="6" indent="-42332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4876678" lvl="7" indent="-423323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5486263" lvl="8" indent="-423323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11296611" y="6217623"/>
            <a:ext cx="731600" cy="524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fld id="{00000000-1234-1234-1234-123412341234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109424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566367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18400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51127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52364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587805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1694381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106543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556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50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EC3E48-7097-42A8-BEFF-4387AFFD2CAA}" type="datetimeFigureOut">
              <a:rPr lang="nl-NL" smtClean="0"/>
              <a:t>29-1-2025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fld id="{F587682A-49A5-4E57-9F78-9F86BC2F9966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7498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3" r:id="rId12"/>
    <p:sldLayoutId id="2147483694" r:id="rId13"/>
    <p:sldLayoutId id="2147483695" r:id="rId14"/>
    <p:sldLayoutId id="2147483696" r:id="rId15"/>
    <p:sldLayoutId id="2147483697" r:id="rId16"/>
    <p:sldLayoutId id="2147483698" r:id="rId17"/>
    <p:sldLayoutId id="2147483699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>
            <a:lumMod val="75000"/>
          </a:schemeClr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1.png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5" name="Google Shape;385;p50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54;p13">
            <a:extLst>
              <a:ext uri="{FF2B5EF4-FFF2-40B4-BE49-F238E27FC236}">
                <a16:creationId xmlns:a16="http://schemas.microsoft.com/office/drawing/2014/main" id="{1062B279-9357-8FBC-3596-64B903190B92}"/>
              </a:ext>
            </a:extLst>
          </p:cNvPr>
          <p:cNvSpPr txBox="1">
            <a:spLocks/>
          </p:cNvSpPr>
          <p:nvPr/>
        </p:nvSpPr>
        <p:spPr>
          <a:xfrm>
            <a:off x="1130300" y="1803400"/>
            <a:ext cx="8181340" cy="295148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b" anchorCtr="0">
            <a:normAutofit fontScale="82500" lnSpcReduction="20000"/>
          </a:bodyPr>
          <a:lstStyle>
            <a:lvl1pPr lvl="0" algn="l" defTabSz="457200" rtl="0" eaLnBrk="1" latinLnBrk="0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lvl="1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2pPr>
            <a:lvl3pPr lvl="2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3pPr>
            <a:lvl4pPr lvl="3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4pPr>
            <a:lvl5pPr lvl="4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5pPr>
            <a:lvl6pPr lvl="5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6pPr>
            <a:lvl7pPr lvl="6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7pPr>
            <a:lvl8pPr lvl="7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8pPr>
            <a:lvl9pPr lvl="8" eaLnBrk="1" hangingPunct="1">
              <a:spcBef>
                <a:spcPts val="0"/>
              </a:spcBef>
              <a:spcAft>
                <a:spcPts val="0"/>
              </a:spcAft>
              <a:buSzPts val="4800"/>
              <a:buNone/>
              <a:defRPr sz="6400">
                <a:solidFill>
                  <a:schemeClr val="tx2"/>
                </a:solidFill>
              </a:defRPr>
            </a:lvl9pPr>
          </a:lstStyle>
          <a:p>
            <a:pPr algn="ctr"/>
            <a:r>
              <a:rPr lang="nl-NL" dirty="0"/>
              <a:t>De wiskunde achter AI – Partiële afgeleiden en het gradient-descent algoritme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Opgaves – Syllabus 7.2, 1 t/m 4</a:t>
            </a:r>
            <a:endParaRPr dirty="0"/>
          </a:p>
        </p:txBody>
      </p:sp>
      <p:pic>
        <p:nvPicPr>
          <p:cNvPr id="2" name="Google Shape;185;p30" descr="logo-uva - groeidocument.nl">
            <a:extLst>
              <a:ext uri="{FF2B5EF4-FFF2-40B4-BE49-F238E27FC236}">
                <a16:creationId xmlns:a16="http://schemas.microsoft.com/office/drawing/2014/main" id="{9D8E2D7D-F6CE-98A2-FE1A-8A34AAE7C43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>
          <a:extLst>
            <a:ext uri="{FF2B5EF4-FFF2-40B4-BE49-F238E27FC236}">
              <a16:creationId xmlns:a16="http://schemas.microsoft.com/office/drawing/2014/main" id="{FC625373-16A2-6797-11C7-EE2E4C287C8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>
            <a:extLst>
              <a:ext uri="{FF2B5EF4-FFF2-40B4-BE49-F238E27FC236}">
                <a16:creationId xmlns:a16="http://schemas.microsoft.com/office/drawing/2014/main" id="{40F9181E-5C81-65CB-1B71-D3C5087443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Gradient Descent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0DE3A8BD-036A-F3B1-9BA4-63EF74C85782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509796" cy="260864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 fontScale="92500" lnSpcReduction="20000"/>
              </a:bodyPr>
              <a:lstStyle/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/>
                  <a:t>Soms </a:t>
                </a:r>
                <a:r>
                  <a:rPr lang="nl-NL" dirty="0"/>
                  <a:t>is het onmogelijk om de vergelijking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0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/>
                  <a:t> op te lossen.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/>
                  <a:t>Om dan toch een minimum van een functie te vinden gebruiken we het </a:t>
                </a:r>
                <a:r>
                  <a:rPr lang="nl-NL" dirty="0" err="1"/>
                  <a:t>gradient</a:t>
                </a:r>
                <a:r>
                  <a:rPr lang="nl-NL" dirty="0"/>
                  <a:t> d</a:t>
                </a:r>
                <a:r>
                  <a:rPr lang="nl-NL"/>
                  <a:t>escent</a:t>
                </a:r>
                <a:r>
                  <a:rPr lang="nl-NL" dirty="0"/>
                  <a:t>-algoritme.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:r>
                  <a:rPr lang="nl-NL" dirty="0">
                    <a:solidFill>
                      <a:schemeClr val="accent1"/>
                    </a:solidFill>
                  </a:rPr>
                  <a:t>Wat doet het algoritme?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Begint bij een startpunt.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Volgt de steilste weg naar beneden.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</p:txBody>
          </p:sp>
        </mc:Choice>
        <mc:Fallback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0DE3A8BD-036A-F3B1-9BA4-63EF74C8578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509796" cy="2608647"/>
              </a:xfrm>
              <a:prstGeom prst="rect">
                <a:avLst/>
              </a:prstGeom>
              <a:blipFill>
                <a:blip r:embed="rId3"/>
                <a:stretch>
                  <a:fillRect l="-6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5" name="Google Shape;185;p30" descr="logo-uva - groeidocument.nl">
            <a:extLst>
              <a:ext uri="{FF2B5EF4-FFF2-40B4-BE49-F238E27FC236}">
                <a16:creationId xmlns:a16="http://schemas.microsoft.com/office/drawing/2014/main" id="{75C033AC-1375-CBC0-2541-3607B738A6B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166951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>
          <a:extLst>
            <a:ext uri="{FF2B5EF4-FFF2-40B4-BE49-F238E27FC236}">
              <a16:creationId xmlns:a16="http://schemas.microsoft.com/office/drawing/2014/main" id="{3C2E07D3-16E7-42F3-1E6A-3AB9B100DBE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>
            <a:extLst>
              <a:ext uri="{FF2B5EF4-FFF2-40B4-BE49-F238E27FC236}">
                <a16:creationId xmlns:a16="http://schemas.microsoft.com/office/drawing/2014/main" id="{AFA08776-D354-AC8A-D0AD-D665AF724EC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Gradient Descent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42386A81-41CF-D5C4-8E2D-F61B407479E0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 lnSpcReduction="10000"/>
              </a:bodyPr>
              <a:lstStyle/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Het startpunt noemen we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De steilste toename wordt gegeven door de gradiënt:</a:t>
                </a:r>
                <a:r>
                  <a:rPr lang="nl-NL" dirty="0">
                    <a:solidFill>
                      <a:schemeClr val="tx1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We nemen een stap van een bepaalde grootte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 naar beneden langs de gradiënt: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m:rPr>
                          <m:sty m:val="p"/>
                        </m:rPr>
                        <a:rPr lang="nl-NL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Dan berekenen we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sSub>
                      <m:sSub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, en nemen weer een stap van grootte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 naar beneden: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 </m:t>
                      </m:r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𝛾</m:t>
                      </m:r>
                      <m:r>
                        <m:rPr>
                          <m:sty m:val="p"/>
                        </m:rPr>
                        <a:rPr lang="nl-NL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</m:t>
                      </m:r>
                      <m:sSub>
                        <m:sSub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 err="1">
                    <a:solidFill>
                      <a:schemeClr val="tx1"/>
                    </a:solidFill>
                  </a:rPr>
                  <a:t>Etc</a:t>
                </a:r>
                <a:r>
                  <a:rPr lang="nl-NL" dirty="0">
                    <a:solidFill>
                      <a:schemeClr val="tx1"/>
                    </a:solidFill>
                  </a:rPr>
                  <a:t>, totdat we dicht genoeg bij het minimum zitten.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42386A81-41CF-D5C4-8E2D-F61B407479E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  <a:blipFill>
                <a:blip r:embed="rId3"/>
                <a:stretch>
                  <a:fillRect l="-6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5" name="Google Shape;185;p30" descr="logo-uva - groeidocument.nl">
            <a:extLst>
              <a:ext uri="{FF2B5EF4-FFF2-40B4-BE49-F238E27FC236}">
                <a16:creationId xmlns:a16="http://schemas.microsoft.com/office/drawing/2014/main" id="{412E28DE-F13C-19C2-16DF-5090A2291F6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887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>
          <a:extLst>
            <a:ext uri="{FF2B5EF4-FFF2-40B4-BE49-F238E27FC236}">
              <a16:creationId xmlns:a16="http://schemas.microsoft.com/office/drawing/2014/main" id="{95DAD844-660D-B689-E7E4-A13423C9F9D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>
            <a:extLst>
              <a:ext uri="{FF2B5EF4-FFF2-40B4-BE49-F238E27FC236}">
                <a16:creationId xmlns:a16="http://schemas.microsoft.com/office/drawing/2014/main" id="{71C3D56E-CEAD-446C-62AB-7BB4E94AF54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Gradient Descent - Voorbeeld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F40ABCE5-4293-3F97-3728-EA84654AF555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chemeClr val="tx1"/>
                    </a:solidFill>
                  </a:rPr>
                  <a:t>Neem de </a:t>
                </a:r>
                <a:r>
                  <a:rPr lang="en-GB" dirty="0" err="1">
                    <a:solidFill>
                      <a:schemeClr val="tx1"/>
                    </a:solidFill>
                  </a:rPr>
                  <a:t>functie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Stapgrootte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</m:t>
                    </m:r>
                    <m: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en-GB" b="0" dirty="0">
                  <a:solidFill>
                    <a:schemeClr val="tx1"/>
                  </a:solidFill>
                  <a:ea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Startpunt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(5,5)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</a:rPr>
                  <a:t>Bereken de eerste vier iteraties van het algoritme.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F40ABCE5-4293-3F97-3728-EA84654AF555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  <a:blipFill>
                <a:blip r:embed="rId3"/>
                <a:stretch>
                  <a:fillRect l="-6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5" name="Google Shape;185;p30" descr="logo-uva - groeidocument.nl">
            <a:extLst>
              <a:ext uri="{FF2B5EF4-FFF2-40B4-BE49-F238E27FC236}">
                <a16:creationId xmlns:a16="http://schemas.microsoft.com/office/drawing/2014/main" id="{8EE29834-D83F-D427-94C8-41FE9C4E102D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7501788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>
          <a:extLst>
            <a:ext uri="{FF2B5EF4-FFF2-40B4-BE49-F238E27FC236}">
              <a16:creationId xmlns:a16="http://schemas.microsoft.com/office/drawing/2014/main" id="{F23B5AD7-5618-69B7-18AB-49EBB489152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>
            <a:extLst>
              <a:ext uri="{FF2B5EF4-FFF2-40B4-BE49-F238E27FC236}">
                <a16:creationId xmlns:a16="http://schemas.microsoft.com/office/drawing/2014/main" id="{30540C7F-87DE-A559-C114-439436F5C8C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Gradient Descent – Voorbeeld + uitwerking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6B04F991-DFF3-0B59-5903-366BD4D530CB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>
                    <a:solidFill>
                      <a:schemeClr val="tx1"/>
                    </a:solidFill>
                  </a:rPr>
                  <a:t>Neem de </a:t>
                </a:r>
                <a:r>
                  <a:rPr lang="en-GB" dirty="0" err="1">
                    <a:solidFill>
                      <a:schemeClr val="tx1"/>
                    </a:solidFill>
                  </a:rPr>
                  <a:t>functie</a:t>
                </a:r>
                <a:r>
                  <a:rPr lang="en-GB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 stapgrootte </a:t>
                </a:r>
                <a14:m>
                  <m:oMath xmlns:m="http://schemas.openxmlformats.org/officeDocument/2006/math">
                    <m: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=0.3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, en beginpunt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(5,5)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=(2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,2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</a:rPr>
                  <a:t>.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5,5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−0.3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10,10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2,2</m:t>
                          </m:r>
                        </m:e>
                      </m:d>
                    </m:oMath>
                  </m:oMathPara>
                </a14:m>
                <a:endParaRPr lang="en-GB" b="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marL="0" indent="0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𝑥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GB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𝑦</m:t>
                              </m:r>
                            </m:e>
                            <m:sub>
                              <m:r>
                                <a:rPr lang="en-GB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b>
                          </m:sSub>
                        </m:e>
                      </m:d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e>
                      </m:d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−0.3</m:t>
                      </m:r>
                      <m:d>
                        <m:d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4</m:t>
                          </m:r>
                        </m:e>
                      </m:d>
                      <m:r>
                        <a:rPr lang="en-GB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  <m:r>
                            <a:rPr lang="en-GB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0.8</m:t>
                          </m:r>
                        </m:e>
                      </m:d>
                      <m:r>
                        <a:rPr lang="en-GB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</m:oMath>
                  </m:oMathPara>
                </a14:m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183" name="Google Shape;183;p30">
                <a:extLst>
                  <a:ext uri="{FF2B5EF4-FFF2-40B4-BE49-F238E27FC236}">
                    <a16:creationId xmlns:a16="http://schemas.microsoft.com/office/drawing/2014/main" id="{6B04F991-DFF3-0B59-5903-366BD4D530C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2"/>
                <a:ext cx="9509796" cy="3567383"/>
              </a:xfrm>
              <a:prstGeom prst="rect">
                <a:avLst/>
              </a:prstGeom>
              <a:blipFill>
                <a:blip r:embed="rId3"/>
                <a:stretch>
                  <a:fillRect l="-6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5" name="Google Shape;185;p30" descr="logo-uva - groeidocument.nl">
            <a:extLst>
              <a:ext uri="{FF2B5EF4-FFF2-40B4-BE49-F238E27FC236}">
                <a16:creationId xmlns:a16="http://schemas.microsoft.com/office/drawing/2014/main" id="{6D6AB0F0-DC26-AD57-0A31-584ED06CF68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2" name="Tabel 1">
                <a:extLst>
                  <a:ext uri="{FF2B5EF4-FFF2-40B4-BE49-F238E27FC236}">
                    <a16:creationId xmlns:a16="http://schemas.microsoft.com/office/drawing/2014/main" id="{50381C13-007A-2CE8-A161-090537558C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9625174"/>
                  </p:ext>
                </p:extLst>
              </p:nvPr>
            </p:nvGraphicFramePr>
            <p:xfrm>
              <a:off x="962430" y="3855634"/>
              <a:ext cx="8128000" cy="1854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2100755986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4735538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0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(5,5)</m:t>
                                </m:r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775665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(2,2)</m:t>
                                </m:r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2837457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(0.8,0.8)</m:t>
                                </m:r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892827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(0.32,0.32)</m:t>
                                </m:r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9845993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d>
                                  <m:dPr>
                                    <m:ctrlP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𝑥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  <m:r>
                                      <a:rPr lang="en-GB" b="0" i="1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,</m:t>
                                    </m:r>
                                    <m:sSub>
                                      <m:sSubPr>
                                        <m:ctrlP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𝑦</m:t>
                                        </m:r>
                                      </m:e>
                                      <m:sub>
                                        <m:r>
                                          <a:rPr lang="en-GB" b="0" i="1" smtClean="0">
                                            <a:solidFill>
                                              <a:schemeClr val="tx1"/>
                                            </a:solidFill>
                                            <a:latin typeface="Cambria Math" panose="02040503050406030204" pitchFamily="18" charset="0"/>
                                          </a:rPr>
                                          <m:t>4</m:t>
                                        </m:r>
                                      </m:sub>
                                    </m:sSub>
                                  </m:e>
                                </m:d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(0.13,0.13)</m:t>
                                </m:r>
                              </m:oMath>
                            </m:oMathPara>
                          </a14:m>
                          <a:endParaRPr lang="nl-NL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69359460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2" name="Tabel 1">
                <a:extLst>
                  <a:ext uri="{FF2B5EF4-FFF2-40B4-BE49-F238E27FC236}">
                    <a16:creationId xmlns:a16="http://schemas.microsoft.com/office/drawing/2014/main" id="{50381C13-007A-2CE8-A161-090537558C2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819625174"/>
                  </p:ext>
                </p:extLst>
              </p:nvPr>
            </p:nvGraphicFramePr>
            <p:xfrm>
              <a:off x="962430" y="3855634"/>
              <a:ext cx="8128000" cy="1854200"/>
            </p:xfrm>
            <a:graphic>
              <a:graphicData uri="http://schemas.openxmlformats.org/drawingml/2006/table">
                <a:tbl>
                  <a:tblPr bandRow="1">
                    <a:tableStyleId>{5C22544A-7EE6-4342-B048-85BDC9FD1C3A}</a:tableStyleId>
                  </a:tblPr>
                  <a:tblGrid>
                    <a:gridCol w="4064000">
                      <a:extLst>
                        <a:ext uri="{9D8B030D-6E8A-4147-A177-3AD203B41FA5}">
                          <a16:colId xmlns:a16="http://schemas.microsoft.com/office/drawing/2014/main" val="2100755986"/>
                        </a:ext>
                      </a:extLst>
                    </a:gridCol>
                    <a:gridCol w="4064000">
                      <a:extLst>
                        <a:ext uri="{9D8B030D-6E8A-4147-A177-3AD203B41FA5}">
                          <a16:colId xmlns:a16="http://schemas.microsoft.com/office/drawing/2014/main" val="473553817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50" t="-1639" r="-100150" b="-4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00300" t="-1639" r="-300" b="-4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775665965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50" t="-101639" r="-100150" b="-3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00300" t="-101639" r="-300" b="-3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28374579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50" t="-201639" r="-100150" b="-2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00300" t="-201639" r="-300" b="-2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2892827869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50" t="-301639" r="-100150" b="-1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00300" t="-301639" r="-300" b="-1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98459933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50" t="-401639" r="-100150" b="-1311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nl-NL"/>
                        </a:p>
                      </a:txBody>
                      <a:tcPr>
                        <a:blipFill>
                          <a:blip r:embed="rId5"/>
                          <a:stretch>
                            <a:fillRect l="-100300" t="-401639" r="-300" b="-13115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9359460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1793021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>
          <a:extLst>
            <a:ext uri="{FF2B5EF4-FFF2-40B4-BE49-F238E27FC236}">
              <a16:creationId xmlns:a16="http://schemas.microsoft.com/office/drawing/2014/main" id="{1F285645-9309-D783-CFDF-F666D292EEA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>
            <a:extLst>
              <a:ext uri="{FF2B5EF4-FFF2-40B4-BE49-F238E27FC236}">
                <a16:creationId xmlns:a16="http://schemas.microsoft.com/office/drawing/2014/main" id="{E5BC625A-CD1D-A495-5071-7CA96547929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Gradient Descent - Nadelen</a:t>
            </a:r>
            <a:endParaRPr dirty="0"/>
          </a:p>
        </p:txBody>
      </p:sp>
      <p:sp>
        <p:nvSpPr>
          <p:cNvPr id="183" name="Google Shape;183;p30">
            <a:extLst>
              <a:ext uri="{FF2B5EF4-FFF2-40B4-BE49-F238E27FC236}">
                <a16:creationId xmlns:a16="http://schemas.microsoft.com/office/drawing/2014/main" id="{864A5EA7-1700-0A31-F302-C4867C9E4FA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0" y="1536632"/>
            <a:ext cx="9509796" cy="3567383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/>
          </a:bodyPr>
          <a:lstStyle/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tx1"/>
                </a:solidFill>
              </a:rPr>
              <a:t>Lokaal minimum afhankelijk van startpunt.</a:t>
            </a: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r>
              <a:rPr lang="nl-NL" dirty="0">
                <a:solidFill>
                  <a:schemeClr val="tx1"/>
                </a:solidFill>
              </a:rPr>
              <a:t>Kiezen van de juiste stapgrootte:</a:t>
            </a:r>
          </a:p>
          <a:p>
            <a:pPr marL="0" indent="0">
              <a:spcAft>
                <a:spcPts val="1600"/>
              </a:spcAft>
              <a:buNone/>
            </a:pPr>
            <a:endParaRPr lang="nl-NL" dirty="0">
              <a:solidFill>
                <a:schemeClr val="tx1"/>
              </a:solidFill>
            </a:endParaRP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endParaRPr lang="nl-NL" dirty="0">
              <a:solidFill>
                <a:schemeClr val="tx1"/>
              </a:solidFill>
            </a:endParaRPr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endParaRPr lang="nl-NL" dirty="0"/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endParaRPr lang="nl-NL" dirty="0"/>
          </a:p>
          <a:p>
            <a:pPr marL="285750" indent="-285750">
              <a:spcAft>
                <a:spcPts val="1600"/>
              </a:spcAft>
              <a:buFont typeface="Wingdings" panose="05000000000000000000" pitchFamily="2" charset="2"/>
              <a:buChar char="Ø"/>
            </a:pPr>
            <a:endParaRPr lang="nl-NL" dirty="0"/>
          </a:p>
          <a:p>
            <a:pPr marL="0" indent="0">
              <a:spcAft>
                <a:spcPts val="1600"/>
              </a:spcAft>
              <a:buNone/>
            </a:pPr>
            <a:endParaRPr lang="nl-NL" dirty="0"/>
          </a:p>
          <a:p>
            <a:pPr marL="0" indent="0">
              <a:spcAft>
                <a:spcPts val="1600"/>
              </a:spcAft>
              <a:buNone/>
            </a:pPr>
            <a:endParaRPr lang="nl-NL" dirty="0"/>
          </a:p>
        </p:txBody>
      </p:sp>
      <p:pic>
        <p:nvPicPr>
          <p:cNvPr id="185" name="Google Shape;185;p30" descr="logo-uva - groeidocument.nl">
            <a:extLst>
              <a:ext uri="{FF2B5EF4-FFF2-40B4-BE49-F238E27FC236}">
                <a16:creationId xmlns:a16="http://schemas.microsoft.com/office/drawing/2014/main" id="{25EA9E45-8699-FE94-2FDA-16CC4C48AAE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219;p35">
            <a:extLst>
              <a:ext uri="{FF2B5EF4-FFF2-40B4-BE49-F238E27FC236}">
                <a16:creationId xmlns:a16="http://schemas.microsoft.com/office/drawing/2014/main" id="{34328724-C52B-A116-B20C-89CBDEC315B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9550" y="2902527"/>
            <a:ext cx="8491912" cy="25652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873199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>
          <a:extLst>
            <a:ext uri="{FF2B5EF4-FFF2-40B4-BE49-F238E27FC236}">
              <a16:creationId xmlns:a16="http://schemas.microsoft.com/office/drawing/2014/main" id="{36C11795-06D2-B74A-E113-04FFC5E5A5E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>
            <a:extLst>
              <a:ext uri="{FF2B5EF4-FFF2-40B4-BE49-F238E27FC236}">
                <a16:creationId xmlns:a16="http://schemas.microsoft.com/office/drawing/2014/main" id="{A96A0673-C5D4-B0E5-A918-ACD424904B0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ctr" anchorCtr="0">
            <a:normAutofit/>
          </a:bodyPr>
          <a:lstStyle/>
          <a:p>
            <a:r>
              <a:rPr lang="nl" dirty="0"/>
              <a:t>Opgaves – Syllabus 7.2 </a:t>
            </a:r>
            <a:endParaRPr dirty="0"/>
          </a:p>
        </p:txBody>
      </p:sp>
      <p:pic>
        <p:nvPicPr>
          <p:cNvPr id="2" name="Google Shape;185;p30" descr="logo-uva - groeidocument.nl">
            <a:extLst>
              <a:ext uri="{FF2B5EF4-FFF2-40B4-BE49-F238E27FC236}">
                <a16:creationId xmlns:a16="http://schemas.microsoft.com/office/drawing/2014/main" id="{AE8BD57D-F165-62FB-B606-651EAA1D7390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457571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E302E949-6398-31E6-0E22-1A3CE31DA90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8481" t="3359" r="4181" b="2913"/>
          <a:stretch/>
        </p:blipFill>
        <p:spPr>
          <a:xfrm>
            <a:off x="5305921" y="3326553"/>
            <a:ext cx="3595900" cy="2853564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B5FAEEC-B36B-AE5B-2867-6FB1F7348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Overzicht</a:t>
            </a:r>
            <a:endParaRPr lang="nl-NL" dirty="0"/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14E49CEE-D2C1-898C-DF1D-89679A27300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1536633"/>
            <a:ext cx="4854669" cy="4555200"/>
          </a:xfrm>
        </p:spPr>
        <p:txBody>
          <a:bodyPr/>
          <a:lstStyle/>
          <a:p>
            <a:pPr marL="152396" indent="0">
              <a:buNone/>
            </a:pPr>
            <a:r>
              <a:rPr lang="en-GB" dirty="0" err="1"/>
              <a:t>Vorige</a:t>
            </a:r>
            <a:r>
              <a:rPr lang="en-GB" dirty="0"/>
              <a:t> </a:t>
            </a:r>
            <a:r>
              <a:rPr lang="en-GB" dirty="0" err="1"/>
              <a:t>keer</a:t>
            </a:r>
            <a:r>
              <a:rPr lang="en-GB" dirty="0"/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/>
              <a:t>Matrices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GB" dirty="0" err="1"/>
              <a:t>Neurale</a:t>
            </a:r>
            <a:r>
              <a:rPr lang="en-GB" dirty="0"/>
              <a:t> </a:t>
            </a:r>
            <a:r>
              <a:rPr lang="en-GB" dirty="0" err="1"/>
              <a:t>netwerken</a:t>
            </a:r>
            <a:r>
              <a:rPr lang="en-GB" dirty="0"/>
              <a:t> </a:t>
            </a:r>
            <a:r>
              <a:rPr lang="en-GB" dirty="0" err="1"/>
              <a:t>en</a:t>
            </a:r>
            <a:r>
              <a:rPr lang="en-GB" dirty="0"/>
              <a:t> het feed </a:t>
            </a:r>
            <a:r>
              <a:rPr lang="nl-NL" dirty="0"/>
              <a:t>forward-algoritme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152396" indent="0">
              <a:buNone/>
            </a:pPr>
            <a:endParaRPr lang="nl-NL" dirty="0"/>
          </a:p>
          <a:p>
            <a:pPr marL="152396" indent="0">
              <a:buNone/>
            </a:pPr>
            <a:endParaRPr lang="nl-NL" dirty="0"/>
          </a:p>
          <a:p>
            <a:pPr marL="152396" indent="0">
              <a:buNone/>
            </a:pPr>
            <a:r>
              <a:rPr lang="nl-NL" dirty="0"/>
              <a:t>Vandaag en volgende keer: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Functies in meer variabelen en de gradiënt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Het </a:t>
            </a:r>
            <a:r>
              <a:rPr lang="nl-NL" dirty="0" err="1"/>
              <a:t>backpropagation</a:t>
            </a:r>
            <a:r>
              <a:rPr lang="nl-NL" dirty="0"/>
              <a:t>-algoritme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</p:txBody>
      </p:sp>
      <p:pic>
        <p:nvPicPr>
          <p:cNvPr id="4" name="Google Shape;77;p16">
            <a:extLst>
              <a:ext uri="{FF2B5EF4-FFF2-40B4-BE49-F238E27FC236}">
                <a16:creationId xmlns:a16="http://schemas.microsoft.com/office/drawing/2014/main" id="{8D5738E8-DA6C-6537-766A-66575A0FC8C4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0269" y="514150"/>
            <a:ext cx="3994299" cy="267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425;p55" descr="logo-uva - groeidocument.nl">
            <a:extLst>
              <a:ext uri="{FF2B5EF4-FFF2-40B4-BE49-F238E27FC236}">
                <a16:creationId xmlns:a16="http://schemas.microsoft.com/office/drawing/2014/main" id="{80285B31-3AB7-BDA9-9194-3A7A5090DAA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484803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A1B77F76-B3EA-DD00-8860-F87D1D294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9C3A3CCE-BE63-C267-CFFB-7996703C9A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pPr>
              <a:buClr>
                <a:schemeClr val="dk1"/>
              </a:buClr>
              <a:buSzPct val="39285"/>
            </a:pPr>
            <a:r>
              <a:rPr lang="nl" dirty="0"/>
              <a:t>Functies in meer variabelen</a:t>
            </a:r>
            <a:endParaRPr dirty="0"/>
          </a:p>
        </p:txBody>
      </p:sp>
      <p:sp>
        <p:nvSpPr>
          <p:cNvPr id="236" name="Google Shape;236;p34">
            <a:extLst>
              <a:ext uri="{FF2B5EF4-FFF2-40B4-BE49-F238E27FC236}">
                <a16:creationId xmlns:a16="http://schemas.microsoft.com/office/drawing/2014/main" id="{E8FD26BF-A4FD-336B-F5DB-50FC1E55E39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15601" y="1536633"/>
            <a:ext cx="7669316" cy="760907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lnSpcReduction="10000"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Functies waar we meer dan één waarde tegelijk kunnen invullen.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nl-NL" dirty="0"/>
              <a:t>Bijvoorbeeld: </a:t>
            </a:r>
          </a:p>
          <a:p>
            <a:pPr>
              <a:buFont typeface="Wingdings" panose="05000000000000000000" pitchFamily="2" charset="2"/>
              <a:buChar char="Ø"/>
            </a:pPr>
            <a:endParaRPr lang="nl-NL" dirty="0"/>
          </a:p>
          <a:p>
            <a:pPr marL="152396" indent="0">
              <a:buNone/>
            </a:pP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Google Shape;391;p51">
                <a:extLst>
                  <a:ext uri="{FF2B5EF4-FFF2-40B4-BE49-F238E27FC236}">
                    <a16:creationId xmlns:a16="http://schemas.microsoft.com/office/drawing/2014/main" id="{E54303B9-48F4-F43D-3655-5365272CEBE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069712" y="2245356"/>
                <a:ext cx="3767559" cy="170148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>
                <a:lvl1pPr marL="609585" lvl="0" indent="-457189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800"/>
                  <a:buFont typeface="Wingdings 3" charset="2"/>
                  <a:buChar char="●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1219170" lvl="1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828754" lvl="2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2438339" lvl="3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●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3047924" lvl="4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3657509" lvl="5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4267093" lvl="6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●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4876678" lvl="7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5486263" lvl="8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GB" b="0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4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=−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4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</m:oMath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5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3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5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39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en-GB" sz="1350" dirty="0"/>
              </a:p>
            </p:txBody>
          </p:sp>
        </mc:Choice>
        <mc:Fallback xmlns="">
          <p:sp>
            <p:nvSpPr>
              <p:cNvPr id="7" name="Google Shape;391;p51">
                <a:extLst>
                  <a:ext uri="{FF2B5EF4-FFF2-40B4-BE49-F238E27FC236}">
                    <a16:creationId xmlns:a16="http://schemas.microsoft.com/office/drawing/2014/main" id="{E54303B9-48F4-F43D-3655-5365272CEBE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69712" y="2245356"/>
                <a:ext cx="3767559" cy="1701480"/>
              </a:xfrm>
              <a:prstGeom prst="rect">
                <a:avLst/>
              </a:prstGeom>
              <a:blipFill>
                <a:blip r:embed="rId3"/>
                <a:stretch>
                  <a:fillRect l="-32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Google Shape;391;p51">
                <a:extLst>
                  <a:ext uri="{FF2B5EF4-FFF2-40B4-BE49-F238E27FC236}">
                    <a16:creationId xmlns:a16="http://schemas.microsoft.com/office/drawing/2014/main" id="{8291A29C-6FCD-B21D-D3E1-AE2CA4D153D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575503" y="2245356"/>
                <a:ext cx="3767559" cy="1701480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>
                <a:lvl1pPr marL="609585" lvl="0" indent="-457189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800"/>
                  <a:buFont typeface="Wingdings 3" charset="2"/>
                  <a:buChar char="●"/>
                  <a:defRPr sz="18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1pPr>
                <a:lvl2pPr marL="1219170" lvl="1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6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2pPr>
                <a:lvl3pPr marL="1828754" lvl="2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4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3pPr>
                <a:lvl4pPr marL="2438339" lvl="3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●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4pPr>
                <a:lvl5pPr marL="3047924" lvl="4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5pPr>
                <a:lvl6pPr marL="3657509" lvl="5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6pPr>
                <a:lvl7pPr marL="4267093" lvl="6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●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7pPr>
                <a:lvl8pPr marL="4876678" lvl="7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○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8pPr>
                <a:lvl9pPr marL="5486263" lvl="8" indent="-423323" algn="l" defTabSz="457200" rtl="0" eaLnBrk="1" latinLnBrk="0" hangingPunct="1">
                  <a:spcBef>
                    <a:spcPts val="0"/>
                  </a:spcBef>
                  <a:spcAft>
                    <a:spcPts val="0"/>
                  </a:spcAft>
                  <a:buClr>
                    <a:schemeClr val="accent1">
                      <a:lumMod val="75000"/>
                    </a:schemeClr>
                  </a:buClr>
                  <a:buSzPts val="1400"/>
                  <a:buFont typeface="Wingdings 3" charset="2"/>
                  <a:buChar char="■"/>
                  <a:defRPr sz="1200" kern="120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b="0" dirty="0"/>
                  <a:t> 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/>
                  <a:t>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𝑔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𝑦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</m:d>
                  </m:oMath>
                </a14:m>
                <a:endParaRPr lang="en-GB" b="0" i="1" dirty="0">
                  <a:latin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>
                    <a:ea typeface="Cambria Math" panose="02040503050406030204" pitchFamily="18" charset="0"/>
                  </a:rPr>
                  <a:t>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𝑥𝑦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GB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en-GB" sz="1350" dirty="0"/>
              </a:p>
            </p:txBody>
          </p:sp>
        </mc:Choice>
        <mc:Fallback xmlns="">
          <p:sp>
            <p:nvSpPr>
              <p:cNvPr id="9" name="Google Shape;391;p51">
                <a:extLst>
                  <a:ext uri="{FF2B5EF4-FFF2-40B4-BE49-F238E27FC236}">
                    <a16:creationId xmlns:a16="http://schemas.microsoft.com/office/drawing/2014/main" id="{8291A29C-6FCD-B21D-D3E1-AE2CA4D153D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5503" y="2245356"/>
                <a:ext cx="3767559" cy="1701480"/>
              </a:xfrm>
              <a:prstGeom prst="rect">
                <a:avLst/>
              </a:prstGeom>
              <a:blipFill>
                <a:blip r:embed="rId4"/>
                <a:stretch>
                  <a:fillRect l="-1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Afbeelding 10">
            <a:extLst>
              <a:ext uri="{FF2B5EF4-FFF2-40B4-BE49-F238E27FC236}">
                <a16:creationId xmlns:a16="http://schemas.microsoft.com/office/drawing/2014/main" id="{12A29B2D-52A9-7C86-EED5-4721757D769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55863" y="3664269"/>
            <a:ext cx="4047794" cy="296662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9C6133D9-B3BD-7B46-CB4C-299B976AA814}"/>
                  </a:ext>
                </a:extLst>
              </p:cNvPr>
              <p:cNvSpPr txBox="1"/>
              <p:nvPr/>
            </p:nvSpPr>
            <p:spPr>
              <a:xfrm>
                <a:off x="901952" y="4778695"/>
                <a:ext cx="2227463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/>
                  <a:t>De grafiek van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12" name="Tekstvak 11">
                <a:extLst>
                  <a:ext uri="{FF2B5EF4-FFF2-40B4-BE49-F238E27FC236}">
                    <a16:creationId xmlns:a16="http://schemas.microsoft.com/office/drawing/2014/main" id="{9C6133D9-B3BD-7B46-CB4C-299B976AA81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1952" y="4778695"/>
                <a:ext cx="2227463" cy="646331"/>
              </a:xfrm>
              <a:prstGeom prst="rect">
                <a:avLst/>
              </a:prstGeom>
              <a:blipFill>
                <a:blip r:embed="rId6"/>
                <a:stretch>
                  <a:fillRect l="-2466" t="-6604" b="-377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Google Shape;425;p55" descr="logo-uva - groeidocument.nl">
            <a:extLst>
              <a:ext uri="{FF2B5EF4-FFF2-40B4-BE49-F238E27FC236}">
                <a16:creationId xmlns:a16="http://schemas.microsoft.com/office/drawing/2014/main" id="{FA0763A3-3E81-3386-75BA-A6A9FD77BD24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2601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" name="Google Shape;407;p5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Partiële afgeleiden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8" name="Google Shape;408;p5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11360800" cy="319284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 lnSpcReduction="10000"/>
              </a:bodyPr>
              <a:lstStyle/>
              <a:p>
                <a:pPr marL="0" indent="0">
                  <a:spcAft>
                    <a:spcPts val="1600"/>
                  </a:spcAft>
                  <a:buNone/>
                </a:pPr>
                <a:r>
                  <a:rPr lang="nl-NL" dirty="0">
                    <a:solidFill>
                      <a:schemeClr val="accent1"/>
                    </a:solidFill>
                  </a:rPr>
                  <a:t>Wat is dan de afgeleide van een functie als </a:t>
                </a:r>
                <a14:m>
                  <m:oMath xmlns:m="http://schemas.openxmlformats.org/officeDocument/2006/math">
                    <m:r>
                      <a:rPr lang="nl-NL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ar-A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ar-A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ar-A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ar-AE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ar-A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ar-A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𝑥</m:t>
                    </m:r>
                    <m:r>
                      <a:rPr lang="ar-A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+</m:t>
                    </m:r>
                    <m:r>
                      <a:rPr lang="en-GB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ar-AE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</a:rPr>
                      <m:t>𝑦</m:t>
                    </m:r>
                  </m:oMath>
                </a14:m>
                <a:r>
                  <a:rPr lang="ar-AE" dirty="0">
                    <a:solidFill>
                      <a:schemeClr val="accent1"/>
                    </a:solidFill>
                  </a:rPr>
                  <a:t>?</a:t>
                </a:r>
                <a:endParaRPr lang="en-GB" dirty="0">
                  <a:solidFill>
                    <a:schemeClr val="accent1"/>
                  </a:solidFill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Hoe verandert de functie als we in de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</m:oMath>
                </a14:m>
                <a:r>
                  <a:rPr lang="nl-NL" i="1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</a:t>
                </a:r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richting kijken?</a:t>
                </a:r>
              </a:p>
              <a:p>
                <a:pPr marL="895335" lvl="1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b="0" dirty="0">
                    <a:solidFill>
                      <a:schemeClr val="tx1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Beschouw de variabele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</m:oMath>
                </a14:m>
                <a:r>
                  <a:rPr lang="nl-NL" b="0" dirty="0">
                    <a:solidFill>
                      <a:schemeClr val="tx1"/>
                    </a:solidFill>
                    <a:ea typeface="Cambria Math" panose="02040503050406030204" pitchFamily="18" charset="0"/>
                    <a:sym typeface="Wingdings" panose="05000000000000000000" pitchFamily="2" charset="2"/>
                  </a:rPr>
                  <a:t> als een constante: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nl-NL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den>
                    </m:f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</m:den>
                    </m:f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 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1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.</a:t>
                </a:r>
              </a:p>
              <a:p>
                <a:pPr marL="895335" lvl="1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Hoe verandert de functie als we in de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y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-richting kijken?</a:t>
                </a:r>
              </a:p>
              <a:p>
                <a:pPr marL="895335" lvl="1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Beschouw de variabele </a:t>
                </a:r>
                <a14:m>
                  <m:oMath xmlns:m="http://schemas.openxmlformats.org/officeDocument/2006/math"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 als een constante: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nl-NL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num>
                      <m:den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den>
                    </m:f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𝑥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,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</m:t>
                    </m:r>
                    <m:f>
                      <m:f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nl-NL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𝜕</m:t>
                        </m:r>
                        <m:r>
                          <a:rPr lang="en-GB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  <a:sym typeface="Wingdings" panose="05000000000000000000" pitchFamily="2" charset="2"/>
                          </a:rPr>
                          <m:t>𝑦</m:t>
                        </m:r>
                      </m:den>
                    </m:f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𝑥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+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𝑦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= </m:t>
                    </m:r>
                    <m:r>
                      <a:rPr lang="en-GB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  <a:sym typeface="Wingdings" panose="05000000000000000000" pitchFamily="2" charset="2"/>
                      </a:rPr>
                      <m:t>2</m:t>
                    </m:r>
                  </m:oMath>
                </a14:m>
                <a:r>
                  <a:rPr lang="nl-NL" dirty="0">
                    <a:solidFill>
                      <a:schemeClr val="tx1"/>
                    </a:solidFill>
                    <a:sym typeface="Wingdings" panose="05000000000000000000" pitchFamily="2" charset="2"/>
                  </a:rPr>
                  <a:t>.</a:t>
                </a:r>
              </a:p>
              <a:p>
                <a:pPr marL="895335" lvl="1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>
                  <a:solidFill>
                    <a:schemeClr val="tx1"/>
                  </a:solidFill>
                  <a:sym typeface="Wingdings" panose="05000000000000000000" pitchFamily="2" charset="2"/>
                </a:endParaRPr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408" name="Google Shape;408;p5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11360800" cy="3192847"/>
              </a:xfrm>
              <a:prstGeom prst="rect">
                <a:avLst/>
              </a:prstGeom>
              <a:blipFill>
                <a:blip r:embed="rId3"/>
                <a:stretch>
                  <a:fillRect l="-16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10" name="Google Shape;410;p5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3" name="Google Shape;423;p5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/>
              <a:t>Partiële afgeleiden - Voorbeeld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4" name="Google Shape;424;p5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11360800" cy="249180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 lnSpcReduction="10000"/>
              </a:bodyPr>
              <a:lstStyle/>
              <a:p>
                <a:pPr marL="0" indent="0">
                  <a:spcAft>
                    <a:spcPts val="1600"/>
                  </a:spcAft>
                  <a:buNone/>
                </a:pPr>
                <a:r>
                  <a:rPr lang="nl-NL" b="0" dirty="0"/>
                  <a:t>Bereken</a:t>
                </a:r>
                <a:r>
                  <a:rPr lang="en-GB" b="0" dirty="0"/>
                  <a:t> de partiële afgeleiden van de functie </a:t>
                </a:r>
                <a:endParaRPr lang="en-GB" sz="2400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400" b="0" i="1" smtClean="0">
                          <a:latin typeface="Cambria Math" panose="02040503050406030204" pitchFamily="18" charset="0"/>
                        </a:rPr>
                        <m:t>+</m:t>
                      </m:r>
                      <m:sSup>
                        <m:sSupPr>
                          <m:ctrlPr>
                            <a:rPr lang="en-GB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sz="2400" b="0" dirty="0"/>
              </a:p>
              <a:p>
                <a:pPr marL="342900" indent="-34290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</m:t>
                    </m:r>
                  </m:oMath>
                </a14:m>
                <a:endParaRPr lang="en-GB" b="0" dirty="0"/>
              </a:p>
              <a:p>
                <a:pPr marL="342900" indent="-34290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𝜕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p>
                      <m:sSup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</m:oMath>
                </a14:m>
                <a:endParaRPr lang="en-GB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en-GB" b="0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424" name="Google Shape;424;p5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11360800" cy="2491807"/>
              </a:xfrm>
              <a:prstGeom prst="rect">
                <a:avLst/>
              </a:prstGeom>
              <a:blipFill>
                <a:blip r:embed="rId3"/>
                <a:stretch>
                  <a:fillRect l="-16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5" name="Google Shape;425;p55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CE65E5DA-3874-4EC6-0559-8D647EE63A58}"/>
              </a:ext>
            </a:extLst>
          </p:cNvPr>
          <p:cNvSpPr txBox="1"/>
          <p:nvPr/>
        </p:nvSpPr>
        <p:spPr>
          <a:xfrm>
            <a:off x="517200" y="4551680"/>
            <a:ext cx="730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Maar kunnen we ook de partiële afgeleiden in één keer bekijken?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D</a:t>
            </a:r>
            <a:r>
              <a:rPr lang="nl" dirty="0"/>
              <a:t>e gradiënt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47" name="Google Shape;147;p2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409633"/>
                <a:ext cx="9354625" cy="447808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285750" indent="-285750">
                  <a:buFont typeface="Wingdings" panose="05000000000000000000" pitchFamily="2" charset="2"/>
                  <a:buChar char="Ø"/>
                </a:pPr>
                <a:r>
                  <a:rPr lang="nl-NL" dirty="0"/>
                  <a:t>De gradiënt is een vector met alle partiële afgeleiden van een functie erin. Bijvoorbeeld:</a:t>
                </a:r>
              </a:p>
              <a:p>
                <a:pPr marL="0" indent="0">
                  <a:buNone/>
                </a:pPr>
                <a:endParaRPr lang="nl-NL" dirty="0"/>
              </a:p>
              <a:p>
                <a:pPr marL="0" indent="0">
                  <a:buNone/>
                </a:pPr>
                <a:r>
                  <a:rPr lang="nl-NL" dirty="0"/>
                  <a:t>	Neem de functie </a:t>
                </a:r>
                <a14:m>
                  <m:oMath xmlns:m="http://schemas.openxmlformats.org/officeDocument/2006/math">
                    <m:r>
                      <a:rPr lang="nl-NL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1" smtClean="0">
                        <a:latin typeface="Cambria Math" panose="02040503050406030204" pitchFamily="18" charset="0"/>
                      </a:rPr>
                      <m:t>−3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nl-NL" dirty="0"/>
                  <a:t>. De gradiënt van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</m:oMath>
                </a14:m>
                <a:r>
                  <a:rPr lang="nl-NL" dirty="0"/>
                  <a:t> noteren we als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nl-NL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∇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𝑓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𝑥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𝑦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/>
                  <a:t>:</a:t>
                </a:r>
              </a:p>
              <a:p>
                <a:pPr marL="0" indent="0" algn="ctr">
                  <a:buNone/>
                </a:pPr>
                <a:endParaRPr lang="nl-NL" sz="20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−3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−3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sz="2000" dirty="0"/>
              </a:p>
              <a:p>
                <a:pPr marL="0" indent="0">
                  <a:buNone/>
                </a:pPr>
                <a:r>
                  <a:rPr lang="nl-NL" dirty="0"/>
                  <a:t> </a:t>
                </a:r>
              </a:p>
              <a:p>
                <a:pPr marL="285750" indent="-285750">
                  <a:spcBef>
                    <a:spcPts val="1600"/>
                  </a:spcBef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/>
                  <a:t>Als we een coördinaat in de gradiënt invullen, krijgen we een vector in de richting van de steilste toename:</a:t>
                </a:r>
              </a:p>
              <a:p>
                <a:pPr marL="0" indent="0">
                  <a:spcBef>
                    <a:spcPts val="1600"/>
                  </a:spcBef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−3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2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1∙1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−3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=(−2,−1)</m:t>
                      </m:r>
                    </m:oMath>
                  </m:oMathPara>
                </a14:m>
                <a:endParaRPr lang="nl-NL" sz="2000" dirty="0"/>
              </a:p>
              <a:p>
                <a:pPr marL="285750" indent="-285750">
                  <a:spcBef>
                    <a:spcPts val="1600"/>
                  </a:spcBef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</p:txBody>
          </p:sp>
        </mc:Choice>
        <mc:Fallback>
          <p:sp>
            <p:nvSpPr>
              <p:cNvPr id="147" name="Google Shape;147;p2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409633"/>
                <a:ext cx="9354625" cy="4478087"/>
              </a:xfrm>
              <a:prstGeom prst="rect">
                <a:avLst/>
              </a:prstGeom>
              <a:blipFill>
                <a:blip r:embed="rId3"/>
                <a:stretch>
                  <a:fillRect l="-6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9" name="Google Shape;149;p25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5">
          <a:extLst>
            <a:ext uri="{FF2B5EF4-FFF2-40B4-BE49-F238E27FC236}">
              <a16:creationId xmlns:a16="http://schemas.microsoft.com/office/drawing/2014/main" id="{BC4A93F7-0BF7-8EE2-62A1-1AA3CF73644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25">
            <a:extLst>
              <a:ext uri="{FF2B5EF4-FFF2-40B4-BE49-F238E27FC236}">
                <a16:creationId xmlns:a16="http://schemas.microsoft.com/office/drawing/2014/main" id="{1A7FD6C6-38BE-26A8-68AB-F470DD4BE9F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-NL" dirty="0"/>
              <a:t>D</a:t>
            </a:r>
            <a:r>
              <a:rPr lang="nl" dirty="0"/>
              <a:t>e gradiënt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7" name="Google Shape;147;p25">
                <a:extLst>
                  <a:ext uri="{FF2B5EF4-FFF2-40B4-BE49-F238E27FC236}">
                    <a16:creationId xmlns:a16="http://schemas.microsoft.com/office/drawing/2014/main" id="{67A24A39-67E1-B863-3A4E-D25C6E720BCE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195036"/>
                <a:ext cx="9805360" cy="446792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/>
              </a:bodyPr>
              <a:lstStyle/>
              <a:p>
                <a:pPr marL="285750" indent="-285750">
                  <a:spcBef>
                    <a:spcPts val="1600"/>
                  </a:spcBef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/>
                  <a:t>Als we een punt in de gradiënt invullen, krijgen we een vector in de richting van de steilste toename vanaf dat punt:</a:t>
                </a:r>
              </a:p>
              <a:p>
                <a:pPr marL="0" indent="0">
                  <a:spcBef>
                    <a:spcPts val="1600"/>
                  </a:spcBef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3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−3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 </m:t>
                      </m:r>
                      <m:r>
                        <m:rPr>
                          <m:sty m:val="p"/>
                        </m:rP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1,1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GB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sup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−3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 2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1∙1</m:t>
                          </m:r>
                          <m: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 −3</m:t>
                          </m:r>
                          <m:r>
                            <a:rPr lang="en-GB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=(−2,−1)</m:t>
                      </m:r>
                    </m:oMath>
                  </m:oMathPara>
                </a14:m>
                <a:endParaRPr lang="nl-NL" sz="2000" dirty="0"/>
              </a:p>
              <a:p>
                <a:pPr marL="285750" indent="-285750">
                  <a:spcBef>
                    <a:spcPts val="1600"/>
                  </a:spcBef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endParaRPr lang="nl-NL" dirty="0"/>
              </a:p>
            </p:txBody>
          </p:sp>
        </mc:Choice>
        <mc:Fallback xmlns="">
          <p:sp>
            <p:nvSpPr>
              <p:cNvPr id="147" name="Google Shape;147;p25">
                <a:extLst>
                  <a:ext uri="{FF2B5EF4-FFF2-40B4-BE49-F238E27FC236}">
                    <a16:creationId xmlns:a16="http://schemas.microsoft.com/office/drawing/2014/main" id="{67A24A39-67E1-B863-3A4E-D25C6E720BCE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195036"/>
                <a:ext cx="9805360" cy="4467927"/>
              </a:xfrm>
              <a:prstGeom prst="rect">
                <a:avLst/>
              </a:prstGeom>
              <a:blipFill>
                <a:blip r:embed="rId3"/>
                <a:stretch>
                  <a:fillRect l="-6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9" name="Google Shape;149;p25" descr="logo-uva - groeidocument.nl">
            <a:extLst>
              <a:ext uri="{FF2B5EF4-FFF2-40B4-BE49-F238E27FC236}">
                <a16:creationId xmlns:a16="http://schemas.microsoft.com/office/drawing/2014/main" id="{0D80A9EF-65BB-EA65-4756-92B5A5F3B52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Afbeelding 2">
            <a:extLst>
              <a:ext uri="{FF2B5EF4-FFF2-40B4-BE49-F238E27FC236}">
                <a16:creationId xmlns:a16="http://schemas.microsoft.com/office/drawing/2014/main" id="{00AC31DD-F950-86E9-3968-AA3257460AB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8481" t="3359" r="4181" b="2913"/>
          <a:stretch/>
        </p:blipFill>
        <p:spPr>
          <a:xfrm>
            <a:off x="3052600" y="2776712"/>
            <a:ext cx="4531360" cy="3595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591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8ACF096-2DBF-6FF9-46E6-FBDDDBAA8C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sz="3200" dirty="0"/>
              <a:t>De gradiënt</a:t>
            </a:r>
          </a:p>
        </p:txBody>
      </p:sp>
      <p:sp>
        <p:nvSpPr>
          <p:cNvPr id="3" name="Tijdelijke aanduiding voor tekst 2">
            <a:extLst>
              <a:ext uri="{FF2B5EF4-FFF2-40B4-BE49-F238E27FC236}">
                <a16:creationId xmlns:a16="http://schemas.microsoft.com/office/drawing/2014/main" id="{B83C3E5C-1BA3-29DC-DA36-CE029B1427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15600" y="1536633"/>
            <a:ext cx="9005491" cy="4555200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Net als bij de afgeleide van een functie kunnen we met behulp van de gradiënt de extreme waardes van een functie bepalen.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Dit doen we door de gradiënt gelijk te stellen aan 0.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nl-NL" dirty="0"/>
              <a:t>Naast een maximum en minimum kunnen we ook een zadelpunt hebben. Dit kun je zien als een buigpunt bij een functie met 1 variabele.</a:t>
            </a:r>
          </a:p>
          <a:p>
            <a:pPr marL="152396" indent="0">
              <a:buNone/>
            </a:pPr>
            <a:endParaRPr lang="nl-NL" dirty="0"/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8B02CF1D-BB6E-9396-AD3E-C691C57CF4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712" t="6862" r="1423" b="3329"/>
          <a:stretch/>
        </p:blipFill>
        <p:spPr>
          <a:xfrm>
            <a:off x="759228" y="3217109"/>
            <a:ext cx="7625543" cy="3000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55165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30"/>
          <p:cNvSpPr txBox="1">
            <a:spLocks noGrp="1"/>
          </p:cNvSpPr>
          <p:nvPr>
            <p:ph type="title"/>
          </p:nvPr>
        </p:nvSpPr>
        <p:spPr>
          <a:xfrm>
            <a:off x="415600" y="593367"/>
            <a:ext cx="11360800" cy="763600"/>
          </a:xfrm>
          <a:prstGeom prst="rect">
            <a:avLst/>
          </a:prstGeom>
        </p:spPr>
        <p:txBody>
          <a:bodyPr spcFirstLastPara="1" vert="horz" wrap="square" lIns="121900" tIns="121900" rIns="121900" bIns="121900" rtlCol="0" anchor="t" anchorCtr="0">
            <a:normAutofit fontScale="90000"/>
          </a:bodyPr>
          <a:lstStyle/>
          <a:p>
            <a:r>
              <a:rPr lang="nl" dirty="0"/>
              <a:t>De gradiënt - Voorbeeld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3" name="Google Shape;183;p30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415600" y="1536633"/>
                <a:ext cx="9509796" cy="2608647"/>
              </a:xfrm>
              <a:prstGeom prst="rect">
                <a:avLst/>
              </a:prstGeom>
            </p:spPr>
            <p:txBody>
              <a:bodyPr spcFirstLastPara="1" vert="horz" wrap="square" lIns="121900" tIns="121900" rIns="121900" bIns="121900" rtlCol="0" anchor="t" anchorCtr="0">
                <a:normAutofit fontScale="92500" lnSpcReduction="20000"/>
              </a:bodyPr>
              <a:lstStyle/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en-GB" dirty="0"/>
                  <a:t>We </a:t>
                </a:r>
                <a:r>
                  <a:rPr lang="en-GB" dirty="0" err="1"/>
                  <a:t>kunnen</a:t>
                </a:r>
                <a:r>
                  <a:rPr lang="en-GB" dirty="0"/>
                  <a:t> de </a:t>
                </a:r>
                <a:r>
                  <a:rPr lang="en-GB" dirty="0" err="1"/>
                  <a:t>gra</a:t>
                </a:r>
                <a:r>
                  <a:rPr lang="nl-NL" dirty="0" err="1"/>
                  <a:t>diënt</a:t>
                </a:r>
                <a:r>
                  <a:rPr lang="nl-NL" dirty="0"/>
                  <a:t> gebruiken om extreme waardes voor de volgende functie te vinden: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sSup>
                      <m:sSupPr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p>
                        <m:r>
                          <a:rPr lang="en-GB" sz="20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𝑥𝑦</m:t>
                    </m:r>
                  </m:oMath>
                </a14:m>
                <a:r>
                  <a:rPr lang="en-GB" dirty="0"/>
                  <a:t>.</a:t>
                </a:r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/>
                  <a:t>De gradiënt hadden we al berekend: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nl-NL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∇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𝑓</m:t>
                      </m:r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</m:d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𝑥</m:t>
                              </m:r>
                            </m:den>
                          </m:f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f>
                            <m:fPr>
                              <m:ctrlP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</m:num>
                            <m:den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𝜕</m:t>
                              </m:r>
                              <m:r>
                                <a:rPr lang="en-GB" sz="22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𝑦</m:t>
                              </m:r>
                            </m:den>
                          </m:f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𝑓</m:t>
                          </m:r>
                        </m:e>
                      </m:d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=(</m:t>
                      </m:r>
                      <m:sSup>
                        <m:sSupPr>
                          <m:ctrlP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2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−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𝑦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, 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𝑥𝑦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 −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3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𝑥</m:t>
                      </m:r>
                      <m:r>
                        <a:rPr lang="en-GB" sz="22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nl-NL" dirty="0"/>
              </a:p>
              <a:p>
                <a:pPr marL="285750" indent="-285750">
                  <a:spcAft>
                    <a:spcPts val="1600"/>
                  </a:spcAft>
                  <a:buFont typeface="Wingdings" panose="05000000000000000000" pitchFamily="2" charset="2"/>
                  <a:buChar char="Ø"/>
                </a:pPr>
                <a:r>
                  <a:rPr lang="nl-NL" dirty="0"/>
                  <a:t>Door beide delen gelijk te stellen aan nul vinden we:</a:t>
                </a:r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  <a:p>
                <a:pPr marL="0" indent="0">
                  <a:spcAft>
                    <a:spcPts val="1600"/>
                  </a:spcAft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183" name="Google Shape;183;p3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415600" y="1536633"/>
                <a:ext cx="9509796" cy="2608647"/>
              </a:xfrm>
              <a:prstGeom prst="rect">
                <a:avLst/>
              </a:prstGeom>
              <a:blipFill>
                <a:blip r:embed="rId3"/>
                <a:stretch>
                  <a:fillRect l="-64" r="-385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5" name="Google Shape;185;p30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695568" y="5709834"/>
            <a:ext cx="2496433" cy="1148167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1676825-503D-97AF-19F4-0D9E0022F238}"/>
                  </a:ext>
                </a:extLst>
              </p:cNvPr>
              <p:cNvSpPr txBox="1"/>
              <p:nvPr/>
            </p:nvSpPr>
            <p:spPr>
              <a:xfrm>
                <a:off x="1252452" y="4123112"/>
                <a:ext cx="346363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p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𝑦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nl-NL" sz="2000" dirty="0"/>
                  <a:t> of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𝑦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3</m:t>
                    </m:r>
                  </m:oMath>
                </a14:m>
                <a:endParaRPr lang="nl-NL" sz="2000" dirty="0"/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1676825-503D-97AF-19F4-0D9E0022F2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2452" y="4123112"/>
                <a:ext cx="3463636" cy="1015663"/>
              </a:xfrm>
              <a:prstGeom prst="rect">
                <a:avLst/>
              </a:prstGeom>
              <a:blipFill>
                <a:blip r:embed="rId5"/>
                <a:stretch>
                  <a:fillRect b="-898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1F5C93A6-80F9-01C3-0C04-F0258C7CB446}"/>
                  </a:ext>
                </a:extLst>
              </p:cNvPr>
              <p:cNvSpPr txBox="1"/>
              <p:nvPr/>
            </p:nvSpPr>
            <p:spPr>
              <a:xfrm>
                <a:off x="4239491" y="4145280"/>
                <a:ext cx="3463636" cy="101566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𝑥𝑦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3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𝑥</m:t>
                      </m:r>
                      <m:d>
                        <m:dPr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GB" sz="20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0</m:t>
                      </m:r>
                    </m:oMath>
                  </m:oMathPara>
                </a14:m>
                <a:endParaRPr lang="en-GB" sz="2000" b="0" dirty="0"/>
              </a:p>
              <a:p>
                <a:pPr algn="ctr"/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𝑥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0</m:t>
                    </m:r>
                  </m:oMath>
                </a14:m>
                <a:r>
                  <a:rPr lang="nl-NL" sz="2000" dirty="0"/>
                  <a:t> </a:t>
                </a:r>
              </a:p>
            </p:txBody>
          </p:sp>
        </mc:Choice>
        <mc:Fallback xmlns="">
          <p:sp>
            <p:nvSpPr>
              <p:cNvPr id="4" name="Tekstvak 3">
                <a:extLst>
                  <a:ext uri="{FF2B5EF4-FFF2-40B4-BE49-F238E27FC236}">
                    <a16:creationId xmlns:a16="http://schemas.microsoft.com/office/drawing/2014/main" id="{1F5C93A6-80F9-01C3-0C04-F0258C7CB44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39491" y="4145280"/>
                <a:ext cx="3463636" cy="1015663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9F753611-9707-926D-B3A4-43D9695304F3}"/>
                  </a:ext>
                </a:extLst>
              </p:cNvPr>
              <p:cNvSpPr txBox="1"/>
              <p:nvPr/>
            </p:nvSpPr>
            <p:spPr>
              <a:xfrm>
                <a:off x="744509" y="5336771"/>
                <a:ext cx="5896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dirty="0"/>
                  <a:t>Dus hebben we extreme waardes bij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/>
                  <a:t> en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3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nl-NL" dirty="0"/>
                  <a:t>. </a:t>
                </a:r>
              </a:p>
            </p:txBody>
          </p:sp>
        </mc:Choice>
        <mc:Fallback xmlns="">
          <p:sp>
            <p:nvSpPr>
              <p:cNvPr id="5" name="Tekstvak 4">
                <a:extLst>
                  <a:ext uri="{FF2B5EF4-FFF2-40B4-BE49-F238E27FC236}">
                    <a16:creationId xmlns:a16="http://schemas.microsoft.com/office/drawing/2014/main" id="{9F753611-9707-926D-B3A4-43D9695304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44509" y="5336771"/>
                <a:ext cx="5896494" cy="369332"/>
              </a:xfrm>
              <a:prstGeom prst="rect">
                <a:avLst/>
              </a:prstGeom>
              <a:blipFill>
                <a:blip r:embed="rId7"/>
                <a:stretch>
                  <a:fillRect l="-827" t="-9836" b="-2295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Facet">
  <a:themeElements>
    <a:clrScheme name="Geel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23659B44-6E34-4CE8-8F0D-387DA7996826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1369</TotalTime>
  <Words>856</Words>
  <Application>Microsoft Office PowerPoint</Application>
  <PresentationFormat>Breedbeeld</PresentationFormat>
  <Paragraphs>126</Paragraphs>
  <Slides>16</Slides>
  <Notes>14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16</vt:i4>
      </vt:variant>
    </vt:vector>
  </HeadingPairs>
  <TitlesOfParts>
    <vt:vector size="23" baseType="lpstr">
      <vt:lpstr>Aptos</vt:lpstr>
      <vt:lpstr>Arial</vt:lpstr>
      <vt:lpstr>Cambria Math</vt:lpstr>
      <vt:lpstr>Trebuchet MS</vt:lpstr>
      <vt:lpstr>Wingdings</vt:lpstr>
      <vt:lpstr>Wingdings 3</vt:lpstr>
      <vt:lpstr>Facet</vt:lpstr>
      <vt:lpstr>PowerPoint-presentatie</vt:lpstr>
      <vt:lpstr>Overzicht</vt:lpstr>
      <vt:lpstr>Functies in meer variabelen</vt:lpstr>
      <vt:lpstr>Partiële afgeleiden</vt:lpstr>
      <vt:lpstr>Partiële afgeleiden - Voorbeeld</vt:lpstr>
      <vt:lpstr>De gradiënt</vt:lpstr>
      <vt:lpstr>De gradiënt</vt:lpstr>
      <vt:lpstr>De gradiënt</vt:lpstr>
      <vt:lpstr>De gradiënt - Voorbeeld</vt:lpstr>
      <vt:lpstr>Opgaves – Syllabus 7.2, 1 t/m 4</vt:lpstr>
      <vt:lpstr>Gradient Descent</vt:lpstr>
      <vt:lpstr>Gradient Descent</vt:lpstr>
      <vt:lpstr>Gradient Descent - Voorbeeld</vt:lpstr>
      <vt:lpstr>Gradient Descent – Voorbeeld + uitwerking</vt:lpstr>
      <vt:lpstr>Gradient Descent - Nadelen</vt:lpstr>
      <vt:lpstr>Opgaves – Syllabus 7.2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Bouke Hoekstra</dc:creator>
  <cp:lastModifiedBy>Bouke Hoekstra</cp:lastModifiedBy>
  <cp:revision>9</cp:revision>
  <dcterms:created xsi:type="dcterms:W3CDTF">2025-01-24T09:02:42Z</dcterms:created>
  <dcterms:modified xsi:type="dcterms:W3CDTF">2025-01-29T04:53:05Z</dcterms:modified>
</cp:coreProperties>
</file>